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374" r:id="rId14"/>
    <p:sldId id="268" r:id="rId15"/>
    <p:sldId id="269" r:id="rId16"/>
    <p:sldId id="270" r:id="rId17"/>
    <p:sldId id="375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5" r:id="rId26"/>
    <p:sldId id="398" r:id="rId27"/>
    <p:sldId id="279" r:id="rId28"/>
    <p:sldId id="281" r:id="rId29"/>
    <p:sldId id="280" r:id="rId30"/>
    <p:sldId id="397" r:id="rId31"/>
    <p:sldId id="399" r:id="rId32"/>
    <p:sldId id="400" r:id="rId33"/>
    <p:sldId id="377" r:id="rId34"/>
    <p:sldId id="378" r:id="rId35"/>
    <p:sldId id="365" r:id="rId36"/>
    <p:sldId id="364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7" r:id="rId52"/>
    <p:sldId id="401" r:id="rId53"/>
    <p:sldId id="298" r:id="rId54"/>
    <p:sldId id="299" r:id="rId55"/>
    <p:sldId id="336" r:id="rId56"/>
    <p:sldId id="324" r:id="rId57"/>
    <p:sldId id="376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402" r:id="rId72"/>
    <p:sldId id="314" r:id="rId73"/>
    <p:sldId id="315" r:id="rId74"/>
    <p:sldId id="316" r:id="rId75"/>
    <p:sldId id="319" r:id="rId76"/>
    <p:sldId id="317" r:id="rId77"/>
    <p:sldId id="318" r:id="rId78"/>
    <p:sldId id="320" r:id="rId79"/>
    <p:sldId id="321" r:id="rId80"/>
    <p:sldId id="322" r:id="rId81"/>
    <p:sldId id="372" r:id="rId82"/>
    <p:sldId id="323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5" r:id="rId92"/>
    <p:sldId id="337" r:id="rId93"/>
    <p:sldId id="379" r:id="rId94"/>
    <p:sldId id="341" r:id="rId95"/>
    <p:sldId id="342" r:id="rId96"/>
    <p:sldId id="345" r:id="rId97"/>
    <p:sldId id="338" r:id="rId98"/>
    <p:sldId id="380" r:id="rId99"/>
    <p:sldId id="381" r:id="rId100"/>
    <p:sldId id="382" r:id="rId101"/>
    <p:sldId id="383" r:id="rId102"/>
    <p:sldId id="384" r:id="rId103"/>
    <p:sldId id="385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7" r:id="rId114"/>
    <p:sldId id="370" r:id="rId115"/>
    <p:sldId id="371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68" r:id="rId126"/>
    <p:sldId id="366" r:id="rId127"/>
    <p:sldId id="396" r:id="rId128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7082417-A4D3-4D4F-8E6C-7ACBDF35086B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  <p14:sldId id="264"/>
            <p14:sldId id="265"/>
            <p14:sldId id="266"/>
            <p14:sldId id="267"/>
            <p14:sldId id="374"/>
            <p14:sldId id="268"/>
            <p14:sldId id="269"/>
            <p14:sldId id="270"/>
            <p14:sldId id="375"/>
            <p14:sldId id="271"/>
            <p14:sldId id="272"/>
            <p14:sldId id="273"/>
            <p14:sldId id="274"/>
          </p14:sldIdLst>
        </p14:section>
        <p14:section name="Workshop" id="{B250B31C-AD3F-C149-8F27-00B4F207F4EC}">
          <p14:sldIdLst>
            <p14:sldId id="276"/>
            <p14:sldId id="277"/>
            <p14:sldId id="278"/>
            <p14:sldId id="275"/>
            <p14:sldId id="398"/>
            <p14:sldId id="279"/>
            <p14:sldId id="281"/>
            <p14:sldId id="280"/>
            <p14:sldId id="397"/>
            <p14:sldId id="399"/>
            <p14:sldId id="400"/>
            <p14:sldId id="377"/>
            <p14:sldId id="378"/>
            <p14:sldId id="365"/>
            <p14:sldId id="364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  <p14:sldId id="401"/>
            <p14:sldId id="298"/>
            <p14:sldId id="299"/>
          </p14:sldIdLst>
        </p14:section>
        <p14:section name="Vector" id="{A6E76A33-7447-BF4F-90E9-1A5AD397D150}">
          <p14:sldIdLst>
            <p14:sldId id="336"/>
            <p14:sldId id="324"/>
            <p14:sldId id="376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402"/>
            <p14:sldId id="314"/>
            <p14:sldId id="315"/>
            <p14:sldId id="316"/>
            <p14:sldId id="319"/>
            <p14:sldId id="317"/>
            <p14:sldId id="318"/>
            <p14:sldId id="320"/>
            <p14:sldId id="321"/>
            <p14:sldId id="322"/>
            <p14:sldId id="37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Raster" id="{8A8AC0B9-EDEE-6341-9695-EB1709AEB4FC}">
          <p14:sldIdLst>
            <p14:sldId id="335"/>
            <p14:sldId id="337"/>
            <p14:sldId id="379"/>
            <p14:sldId id="341"/>
            <p14:sldId id="342"/>
            <p14:sldId id="345"/>
            <p14:sldId id="338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leaflet" id="{7F78CB84-9077-6442-93EB-9056498415AA}">
          <p14:sldIdLst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7"/>
            <p14:sldId id="370"/>
            <p14:sldId id="371"/>
          </p14:sldIdLst>
        </p14:section>
        <p14:section name="more tile" id="{7302931F-40E5-3D44-841D-9816B709EE6D}">
          <p14:sldIdLst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finish" id="{690B272F-0925-4B47-9BB6-326AF73B8630}">
          <p14:sldIdLst>
            <p14:sldId id="368"/>
            <p14:sldId id="366"/>
            <p14:sldId id="3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7" autoAdjust="0"/>
    <p:restoredTop sz="94662" autoAdjust="0"/>
  </p:normalViewPr>
  <p:slideViewPr>
    <p:cSldViewPr snapToGrid="0" snapToObjects="1">
      <p:cViewPr varScale="1">
        <p:scale>
          <a:sx n="110" d="100"/>
          <a:sy n="110" d="100"/>
        </p:scale>
        <p:origin x="-104" y="-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7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86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37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816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350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37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0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76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29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56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0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D99C-8D02-4F40-9F8C-076F59AC5813}" type="datetimeFigureOut">
              <a:rPr kumimoji="1" lang="ja-JP" altLang="en-US" smtClean="0"/>
              <a:t>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931AD-A739-7B49-AEC2-AFAE19F45E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pnik/mapnik/wiki/RasterColorizer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eafletjs.com/download.html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yberjapandata.gsi.go.jp/xyz/dem/%7Bz%7D/%7Bx%7D/%7By%7D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.tile.openstreetmap.org/3/2/4.png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siumjs.org/data-and-assets/terrain/formats/quantized-mesh-1.0.html" TargetMode="External"/><Relationship Id="rId3" Type="http://schemas.openxmlformats.org/officeDocument/2006/relationships/hyperlink" Target="https://github.com/geoadmin/3d-forge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esiumjs.org/2015/08/10/Introducing-3D-Tiles/" TargetMode="External"/><Relationship Id="rId3" Type="http://schemas.openxmlformats.org/officeDocument/2006/relationships/image" Target="../media/image6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si-cyberjapan.github.io/experimental_fgd/" TargetMode="External"/><Relationship Id="rId3" Type="http://schemas.openxmlformats.org/officeDocument/2006/relationships/image" Target="../media/image6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streetmap/mod_tile" TargetMode="External"/><Relationship Id="rId3" Type="http://schemas.openxmlformats.org/officeDocument/2006/relationships/hyperlink" Target="http://tilestache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ve.osgeo.org/en/index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dal.org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gis.org" TargetMode="Externa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ilemill-project.github.io/tilemill/" TargetMode="Externa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20009" TargetMode="External"/><Relationship Id="rId3" Type="http://schemas.openxmlformats.org/officeDocument/2006/relationships/hyperlink" Target="https://github.com/florianf/tileoven.gi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pnik.org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eafletjs.com/" TargetMode="External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mellman/creating_tiles_with_global_map_support_file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scgm.org/gm/national.html" TargetMode="External"/><Relationship Id="rId3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scgm.org/gm/spec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scgm.org/gmd/" TargetMode="External"/><Relationship Id="rId3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epta.org/maps/system/" TargetMode="Externa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obalmaps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mellman/creating_tiles_with_global_map_support_files/tree/master/2015/vector_cartocss" TargetMode="External"/><Relationship Id="rId3" Type="http://schemas.openxmlformats.org/officeDocument/2006/relationships/hyperlink" Target="https://github.com/smellman/creating_tiles_with_global_map_support_files/tree/master/2015/raster_cartocss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pbox/mbutil" TargetMode="External"/><Relationship Id="rId3" Type="http://schemas.openxmlformats.org/officeDocument/2006/relationships/hyperlink" Target="https://github.com/mapbox/mbutil.git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apbox.com/maki-icons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CSS/uri" TargetMode="External"/><Relationship Id="rId3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ilemill-project.github.io/tilemill/docs/guides/styling-lines/%23railroads" TargetMode="External"/><Relationship Id="rId3" Type="http://schemas.openxmlformats.org/officeDocument/2006/relationships/image" Target="../media/image5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ilemill-project.github.io/tilemill/docs/guides/styling-lines/%23roads" TargetMode="External"/><Relationship Id="rId3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scgm.org/gm/spec/gmspec-2.2.pdf" TargetMode="External"/><Relationship Id="rId3" Type="http://schemas.openxmlformats.org/officeDocument/2006/relationships/image" Target="../media/image53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tiled map using Global map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Taro Matsuzawa</a:t>
            </a:r>
          </a:p>
          <a:p>
            <a:r>
              <a:rPr lang="en-US" altLang="ja-JP" dirty="0" smtClean="0"/>
              <a:t>Georepublic Japan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5457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Zoom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4194" y="1600200"/>
            <a:ext cx="8412606" cy="4525963"/>
          </a:xfrm>
        </p:spPr>
        <p:txBody>
          <a:bodyPr/>
          <a:lstStyle/>
          <a:p>
            <a:r>
              <a:rPr kumimoji="1" lang="en-US" altLang="ja-JP" dirty="0" smtClean="0"/>
              <a:t>Zoom level 0 : 1 file</a:t>
            </a:r>
          </a:p>
          <a:p>
            <a:r>
              <a:rPr lang="en-US" altLang="ja-JP" dirty="0" smtClean="0"/>
              <a:t>Zoom level 1 : 2 x 2 = 4 files</a:t>
            </a:r>
          </a:p>
          <a:p>
            <a:r>
              <a:rPr kumimoji="1" lang="en-US" altLang="ja-JP" dirty="0" smtClean="0"/>
              <a:t>Zoom level 2 : 4 x 4 = 16 files</a:t>
            </a:r>
          </a:p>
          <a:p>
            <a:pPr marL="0" indent="0">
              <a:buNone/>
            </a:pPr>
            <a:r>
              <a:rPr kumimoji="1" lang="en-US" altLang="ja-JP" dirty="0" smtClean="0"/>
              <a:t>    …</a:t>
            </a:r>
          </a:p>
          <a:p>
            <a:r>
              <a:rPr lang="en-US" altLang="ja-JP" dirty="0" smtClean="0"/>
              <a:t>Zoom level 18 </a:t>
            </a:r>
            <a:br>
              <a:rPr lang="en-US" altLang="ja-JP" dirty="0" smtClean="0"/>
            </a:br>
            <a:r>
              <a:rPr lang="en-US" altLang="ja-JP" dirty="0" smtClean="0"/>
              <a:t>262,144 x 262,144</a:t>
            </a:r>
            <a:br>
              <a:rPr lang="en-US" altLang="ja-JP" dirty="0" smtClean="0"/>
            </a:br>
            <a:r>
              <a:rPr lang="en-US" altLang="ja-JP" dirty="0" smtClean="0"/>
              <a:t>= 68,719,476,736 files</a:t>
            </a:r>
            <a:endParaRPr kumimoji="1" lang="ja-JP" altLang="en-US" dirty="0"/>
          </a:p>
        </p:txBody>
      </p:sp>
      <p:pic>
        <p:nvPicPr>
          <p:cNvPr id="6" name="図 5" descr="スクリーンショット 2014-10-1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100" y="3904143"/>
            <a:ext cx="4554862" cy="2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0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Error on Linux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If </a:t>
            </a:r>
            <a:r>
              <a:rPr lang="en-US" altLang="ja-JP" dirty="0" err="1" smtClean="0"/>
              <a:t>tilemill</a:t>
            </a:r>
            <a:r>
              <a:rPr lang="en-US" altLang="ja-JP" dirty="0" smtClean="0"/>
              <a:t> raise this error, you need install “</a:t>
            </a:r>
            <a:r>
              <a:rPr lang="en-US" altLang="ja-JP" dirty="0" err="1" smtClean="0"/>
              <a:t>mapnik</a:t>
            </a:r>
            <a:r>
              <a:rPr lang="en-US" altLang="ja-JP" dirty="0" smtClean="0"/>
              <a:t>-input-plugin-</a:t>
            </a:r>
            <a:r>
              <a:rPr lang="en-US" altLang="ja-JP" dirty="0" err="1" smtClean="0"/>
              <a:t>gdal</a:t>
            </a:r>
            <a:r>
              <a:rPr lang="en-US" altLang="ja-JP" dirty="0" smtClean="0"/>
              <a:t>” package.</a:t>
            </a:r>
          </a:p>
        </p:txBody>
      </p:sp>
      <p:pic>
        <p:nvPicPr>
          <p:cNvPr id="4" name="図 3" descr="tilemill-error-mapni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42" y="2825568"/>
            <a:ext cx="5053306" cy="396955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7200" y="3080662"/>
            <a:ext cx="2662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$ </a:t>
            </a:r>
            <a:r>
              <a:rPr lang="en-US" altLang="ja-JP" dirty="0" err="1" smtClean="0"/>
              <a:t>sudo</a:t>
            </a:r>
            <a:r>
              <a:rPr lang="en-US" altLang="ja-JP" dirty="0" smtClean="0"/>
              <a:t> apt-get install \</a:t>
            </a:r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mapnik</a:t>
            </a:r>
            <a:r>
              <a:rPr lang="en-US" altLang="ja-JP" dirty="0" smtClean="0"/>
              <a:t>-input-plugin-</a:t>
            </a:r>
            <a:r>
              <a:rPr lang="en-US" altLang="ja-JP" dirty="0" err="1" smtClean="0"/>
              <a:t>gdal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837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 descr="tilemill-after-import-gdal-lay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75" y="552638"/>
            <a:ext cx="76390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-addsty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71" y="1419701"/>
            <a:ext cx="6945089" cy="54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Raster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/>
              <a:t>r</a:t>
            </a:r>
            <a:r>
              <a:rPr kumimoji="1" lang="en-US" altLang="ja-JP" dirty="0" smtClean="0"/>
              <a:t>aster-scaling: scaling algorithm</a:t>
            </a:r>
          </a:p>
          <a:p>
            <a:r>
              <a:rPr lang="en-US" altLang="ja-JP" dirty="0"/>
              <a:t>r</a:t>
            </a:r>
            <a:r>
              <a:rPr lang="en-US" altLang="ja-JP" dirty="0" smtClean="0"/>
              <a:t>aster-colorize-default-mode: </a:t>
            </a:r>
          </a:p>
          <a:p>
            <a:pPr lvl="1"/>
            <a:r>
              <a:rPr lang="en-US" altLang="ja-JP" dirty="0" smtClean="0"/>
              <a:t>“liner”: Elevation</a:t>
            </a:r>
          </a:p>
          <a:p>
            <a:pPr lvl="1"/>
            <a:r>
              <a:rPr kumimoji="1" lang="en-US" altLang="ja-JP" dirty="0" smtClean="0"/>
              <a:t>“</a:t>
            </a:r>
            <a:r>
              <a:rPr lang="en-US" altLang="ja-JP" dirty="0"/>
              <a:t>exact</a:t>
            </a:r>
            <a:r>
              <a:rPr kumimoji="1" lang="en-US" altLang="ja-JP" dirty="0" smtClean="0"/>
              <a:t>”: Land use, Land Cover, Vegetation</a:t>
            </a:r>
          </a:p>
          <a:p>
            <a:r>
              <a:rPr lang="en-US" altLang="ja-JP" dirty="0"/>
              <a:t>r</a:t>
            </a:r>
            <a:r>
              <a:rPr kumimoji="1" lang="en-US" altLang="ja-JP" dirty="0" smtClean="0"/>
              <a:t>aster-colorize-stops:</a:t>
            </a:r>
            <a:r>
              <a:rPr lang="en-US" altLang="ja-JP" dirty="0" smtClean="0"/>
              <a:t> pair value and color</a:t>
            </a:r>
          </a:p>
          <a:p>
            <a:pPr lvl="1"/>
            <a:r>
              <a:rPr lang="en-US" altLang="ja-JP" dirty="0" smtClean="0"/>
              <a:t>stop(value, color)</a:t>
            </a:r>
          </a:p>
          <a:p>
            <a:pPr lvl="2"/>
            <a:r>
              <a:rPr lang="en-US" altLang="ja-JP" dirty="0" smtClean="0"/>
              <a:t>stop(15, #5CCE4E): value 15, color </a:t>
            </a:r>
            <a:r>
              <a:rPr lang="en-US" altLang="ja-JP" dirty="0"/>
              <a:t>#</a:t>
            </a:r>
            <a:r>
              <a:rPr lang="en-US" altLang="ja-JP" dirty="0" smtClean="0"/>
              <a:t>5CCE4E</a:t>
            </a:r>
          </a:p>
          <a:p>
            <a:r>
              <a:rPr kumimoji="1" lang="en-US" altLang="ja-JP" dirty="0" smtClean="0"/>
              <a:t>See </a:t>
            </a:r>
            <a:r>
              <a:rPr kumimoji="1" lang="en-US" altLang="ja-JP" dirty="0" err="1" smtClean="0"/>
              <a:t>mapnik</a:t>
            </a:r>
            <a:r>
              <a:rPr kumimoji="1" lang="en-US" altLang="ja-JP" dirty="0" smtClean="0"/>
              <a:t> document</a:t>
            </a:r>
          </a:p>
          <a:p>
            <a:pPr lvl="1"/>
            <a:r>
              <a:rPr lang="en-US" altLang="ja-JP" dirty="0">
                <a:hlinkClick r:id="rId2"/>
              </a:rPr>
              <a:t>https://github.com/mapnik/mapnik/wiki/</a:t>
            </a:r>
            <a:r>
              <a:rPr lang="en-US" altLang="ja-JP" dirty="0" smtClean="0">
                <a:hlinkClick r:id="rId2"/>
              </a:rPr>
              <a:t>RasterColorizer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8711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creating Simple map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9911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Download </a:t>
            </a:r>
            <a:r>
              <a:rPr kumimoji="1" lang="en-US" altLang="ja-JP" dirty="0" err="1" smtClean="0"/>
              <a:t>leaflet.js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﻿</a:t>
            </a:r>
            <a:r>
              <a:rPr lang="en-US" altLang="ja-JP" dirty="0" smtClean="0">
                <a:hlinkClick r:id="rId2"/>
              </a:rPr>
              <a:t>http</a:t>
            </a:r>
            <a:r>
              <a:rPr lang="en-US" altLang="ja-JP" dirty="0">
                <a:hlinkClick r:id="rId2"/>
              </a:rPr>
              <a:t>://leafletjs.com/</a:t>
            </a:r>
            <a:r>
              <a:rPr lang="en-US" altLang="ja-JP" dirty="0" smtClean="0">
                <a:hlinkClick r:id="rId2"/>
              </a:rPr>
              <a:t>download.html</a:t>
            </a:r>
            <a:endParaRPr lang="en-US" altLang="ja-JP" dirty="0" smtClean="0"/>
          </a:p>
          <a:p>
            <a:r>
              <a:rPr lang="en-US" altLang="ja-JP" dirty="0" smtClean="0"/>
              <a:t>Download Leaflet 0.7.3</a:t>
            </a:r>
          </a:p>
          <a:p>
            <a:r>
              <a:rPr lang="en-US" altLang="ja-JP" dirty="0" smtClean="0"/>
              <a:t>Make $HOME/work/leaflet directory and copy leaflet-0.7.3.zip</a:t>
            </a:r>
          </a:p>
          <a:p>
            <a:r>
              <a:rPr lang="en-US" altLang="ja-JP" dirty="0" smtClean="0"/>
              <a:t>Unzip leaflet-0.7.3.zip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924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Copy html file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Copy </a:t>
            </a:r>
            <a:r>
              <a:rPr lang="en-US" altLang="ja-JP" dirty="0" err="1" smtClean="0"/>
              <a:t>lka.html</a:t>
            </a:r>
            <a:r>
              <a:rPr lang="en-US" altLang="ja-JP" dirty="0" smtClean="0"/>
              <a:t> in support files to $HOME/work</a:t>
            </a:r>
          </a:p>
          <a:p>
            <a:endParaRPr lang="en-US" altLang="ja-JP" dirty="0" smtClean="0"/>
          </a:p>
        </p:txBody>
      </p:sp>
      <p:pic>
        <p:nvPicPr>
          <p:cNvPr id="4" name="図 3" descr="leaflet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98" y="2583720"/>
            <a:ext cx="5179783" cy="42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with browser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leaflet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23" y="1600200"/>
            <a:ext cx="6460796" cy="50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6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Select Layers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leafle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81" y="1600200"/>
            <a:ext cx="6499284" cy="50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0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Boundary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leaflet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36" y="1600200"/>
            <a:ext cx="6370992" cy="49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4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Request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Many service use REST API (GET).</a:t>
            </a:r>
          </a:p>
          <a:p>
            <a:pPr lvl="1"/>
            <a:r>
              <a:rPr kumimoji="1" lang="en-US" altLang="ja-JP" dirty="0" smtClean="0"/>
              <a:t>http://…/Z/X/</a:t>
            </a:r>
            <a:r>
              <a:rPr kumimoji="1" lang="en-US" altLang="ja-JP" dirty="0" err="1" smtClean="0"/>
              <a:t>Y.Format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Z = Zoom Level</a:t>
            </a:r>
          </a:p>
          <a:p>
            <a:pPr lvl="1"/>
            <a:r>
              <a:rPr lang="en-US" altLang="ja-JP" dirty="0" smtClean="0"/>
              <a:t>X = X coordinate</a:t>
            </a:r>
          </a:p>
          <a:p>
            <a:pPr lvl="1"/>
            <a:r>
              <a:rPr kumimoji="1" lang="en-US" altLang="ja-JP" dirty="0" smtClean="0"/>
              <a:t>Y = Y coordinate</a:t>
            </a:r>
          </a:p>
          <a:p>
            <a:pPr lvl="1"/>
            <a:r>
              <a:rPr lang="en-US" altLang="ja-JP" dirty="0" smtClean="0"/>
              <a:t>Format = Image file format (PNG, JPEG)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301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Zoom up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leaflet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07" y="1600200"/>
            <a:ext cx="678761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Transports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leaflet_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20" y="1600200"/>
            <a:ext cx="678761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0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Elevation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leaflet_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27" y="1644666"/>
            <a:ext cx="6730209" cy="52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Code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3754" y="41818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2775" y="1600200"/>
            <a:ext cx="49449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&lt;!DOCTYPE html&gt;</a:t>
            </a:r>
          </a:p>
          <a:p>
            <a:r>
              <a:rPr lang="en-US" altLang="ja-JP" dirty="0"/>
              <a:t>&lt;html&gt;</a:t>
            </a:r>
          </a:p>
          <a:p>
            <a:r>
              <a:rPr lang="en-US" altLang="ja-JP" dirty="0"/>
              <a:t>&lt;head&gt;</a:t>
            </a:r>
          </a:p>
          <a:p>
            <a:r>
              <a:rPr lang="en-US" altLang="ja-JP" dirty="0"/>
              <a:t>&lt;meta charset="UTF-8"&gt;</a:t>
            </a:r>
          </a:p>
          <a:p>
            <a:r>
              <a:rPr lang="en-US" altLang="ja-JP" dirty="0"/>
              <a:t>&lt;title&gt;Sri Lanka Map&lt;/title&gt;</a:t>
            </a:r>
          </a:p>
          <a:p>
            <a:r>
              <a:rPr lang="en-US" altLang="ja-JP" dirty="0"/>
              <a:t>&lt;link </a:t>
            </a:r>
            <a:r>
              <a:rPr lang="en-US" altLang="ja-JP" dirty="0" err="1"/>
              <a:t>rel</a:t>
            </a:r>
            <a:r>
              <a:rPr lang="en-US" altLang="ja-JP" dirty="0"/>
              <a:t>="</a:t>
            </a:r>
            <a:r>
              <a:rPr lang="en-US" altLang="ja-JP" dirty="0" err="1"/>
              <a:t>stylesheet</a:t>
            </a:r>
            <a:r>
              <a:rPr lang="en-US" altLang="ja-JP" dirty="0"/>
              <a:t>" </a:t>
            </a:r>
            <a:r>
              <a:rPr lang="en-US" altLang="ja-JP" dirty="0" err="1"/>
              <a:t>href</a:t>
            </a:r>
            <a:r>
              <a:rPr lang="en-US" altLang="ja-JP" dirty="0"/>
              <a:t>="./leaflet/</a:t>
            </a:r>
            <a:r>
              <a:rPr lang="en-US" altLang="ja-JP" dirty="0" err="1"/>
              <a:t>leaflet.css</a:t>
            </a:r>
            <a:r>
              <a:rPr lang="en-US" altLang="ja-JP" dirty="0"/>
              <a:t>" /&gt;</a:t>
            </a:r>
          </a:p>
          <a:p>
            <a:r>
              <a:rPr lang="en-US" altLang="ja-JP" dirty="0"/>
              <a:t>&lt;script </a:t>
            </a:r>
            <a:r>
              <a:rPr lang="en-US" altLang="ja-JP" dirty="0" err="1"/>
              <a:t>src</a:t>
            </a:r>
            <a:r>
              <a:rPr lang="en-US" altLang="ja-JP" dirty="0"/>
              <a:t>="./leaflet/</a:t>
            </a:r>
            <a:r>
              <a:rPr lang="en-US" altLang="ja-JP" dirty="0" err="1"/>
              <a:t>leaflet.js</a:t>
            </a:r>
            <a:r>
              <a:rPr lang="en-US" altLang="ja-JP" dirty="0"/>
              <a:t>"&gt;&lt;/script&gt;</a:t>
            </a:r>
          </a:p>
          <a:p>
            <a:endParaRPr lang="en-US" altLang="ja-JP" dirty="0"/>
          </a:p>
          <a:p>
            <a:r>
              <a:rPr lang="en-US" altLang="ja-JP" dirty="0"/>
              <a:t>&lt;style&gt;</a:t>
            </a:r>
          </a:p>
          <a:p>
            <a:r>
              <a:rPr lang="en-US" altLang="ja-JP" dirty="0"/>
              <a:t>  body {padding: 0; margin: 0}</a:t>
            </a:r>
          </a:p>
          <a:p>
            <a:r>
              <a:rPr lang="en-US" altLang="ja-JP" dirty="0"/>
              <a:t>  html, body, #map {height: 100%; width: 100%;}</a:t>
            </a:r>
          </a:p>
          <a:p>
            <a:r>
              <a:rPr lang="en-US" altLang="ja-JP" dirty="0"/>
              <a:t>  .leaflet-container {background: #</a:t>
            </a:r>
            <a:r>
              <a:rPr lang="en-US" altLang="ja-JP" dirty="0" err="1"/>
              <a:t>fff</a:t>
            </a:r>
            <a:r>
              <a:rPr lang="en-US" altLang="ja-JP" dirty="0"/>
              <a:t>;}</a:t>
            </a:r>
          </a:p>
          <a:p>
            <a:r>
              <a:rPr lang="en-US" altLang="ja-JP" dirty="0"/>
              <a:t>&lt;/style&gt;</a:t>
            </a:r>
          </a:p>
          <a:p>
            <a:r>
              <a:rPr lang="en-US" altLang="ja-JP" dirty="0"/>
              <a:t>&lt;/head&gt;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7822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Code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3754" y="41818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2775" y="1600200"/>
            <a:ext cx="7423314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&lt;body&gt;</a:t>
            </a:r>
          </a:p>
          <a:p>
            <a:r>
              <a:rPr lang="en-US" altLang="ja-JP" dirty="0"/>
              <a:t>&lt;div id="map"&gt;</a:t>
            </a:r>
          </a:p>
          <a:p>
            <a:r>
              <a:rPr lang="en-US" altLang="ja-JP" dirty="0"/>
              <a:t>&lt;script&gt;</a:t>
            </a:r>
          </a:p>
          <a:p>
            <a:r>
              <a:rPr lang="en-US" altLang="ja-JP" dirty="0" err="1"/>
              <a:t>var</a:t>
            </a:r>
            <a:r>
              <a:rPr lang="en-US" altLang="ja-JP" dirty="0"/>
              <a:t> </a:t>
            </a:r>
            <a:r>
              <a:rPr lang="en-US" altLang="ja-JP" dirty="0" err="1"/>
              <a:t>basemap</a:t>
            </a:r>
            <a:r>
              <a:rPr lang="en-US" altLang="ja-JP" dirty="0"/>
              <a:t> = </a:t>
            </a:r>
            <a:r>
              <a:rPr lang="en-US" altLang="ja-JP" dirty="0" err="1"/>
              <a:t>L.tileLayer</a:t>
            </a:r>
            <a:r>
              <a:rPr lang="en-US" altLang="ja-JP" dirty="0"/>
              <a:t>('http://{s}.</a:t>
            </a:r>
            <a:r>
              <a:rPr lang="en-US" altLang="ja-JP" dirty="0" err="1"/>
              <a:t>tile.openstreetmap.org</a:t>
            </a:r>
            <a:r>
              <a:rPr lang="en-US" altLang="ja-JP" dirty="0"/>
              <a:t>/{z}/{x}/{y}.</a:t>
            </a:r>
            <a:r>
              <a:rPr lang="en-US" altLang="ja-JP" dirty="0" err="1"/>
              <a:t>png</a:t>
            </a:r>
            <a:r>
              <a:rPr lang="en-US" altLang="ja-JP" dirty="0"/>
              <a:t>', {</a:t>
            </a:r>
          </a:p>
          <a:p>
            <a:r>
              <a:rPr lang="en-US" altLang="ja-JP" dirty="0"/>
              <a:t>  attribution: "© </a:t>
            </a:r>
            <a:r>
              <a:rPr lang="en-US" altLang="ja-JP" dirty="0" err="1"/>
              <a:t>OpenStreetMap</a:t>
            </a:r>
            <a:r>
              <a:rPr lang="en-US" altLang="ja-JP" dirty="0"/>
              <a:t> contributors"</a:t>
            </a:r>
          </a:p>
          <a:p>
            <a:r>
              <a:rPr lang="en-US" altLang="ja-JP" dirty="0"/>
              <a:t>});</a:t>
            </a:r>
          </a:p>
          <a:p>
            <a:endParaRPr lang="en-US" altLang="ja-JP" dirty="0"/>
          </a:p>
          <a:p>
            <a:r>
              <a:rPr lang="en-US" altLang="ja-JP" dirty="0" err="1"/>
              <a:t>var</a:t>
            </a:r>
            <a:r>
              <a:rPr lang="en-US" altLang="ja-JP" dirty="0"/>
              <a:t> map = </a:t>
            </a:r>
            <a:r>
              <a:rPr lang="en-US" altLang="ja-JP" dirty="0" err="1"/>
              <a:t>L.map</a:t>
            </a:r>
            <a:r>
              <a:rPr lang="en-US" altLang="ja-JP" dirty="0"/>
              <a:t>('map', {</a:t>
            </a:r>
          </a:p>
          <a:p>
            <a:r>
              <a:rPr lang="en-US" altLang="ja-JP" dirty="0"/>
              <a:t>  center: [7.7110,80.5078],</a:t>
            </a:r>
          </a:p>
          <a:p>
            <a:r>
              <a:rPr lang="en-US" altLang="ja-JP" dirty="0"/>
              <a:t>  zoom: 7,</a:t>
            </a:r>
          </a:p>
          <a:p>
            <a:r>
              <a:rPr lang="en-US" altLang="ja-JP" dirty="0"/>
              <a:t>  layers: [</a:t>
            </a:r>
            <a:r>
              <a:rPr lang="en-US" altLang="ja-JP" dirty="0" err="1"/>
              <a:t>basemap</a:t>
            </a:r>
            <a:r>
              <a:rPr lang="en-US" altLang="ja-JP" dirty="0"/>
              <a:t>]</a:t>
            </a:r>
          </a:p>
          <a:p>
            <a:r>
              <a:rPr lang="en-US" altLang="ja-JP" dirty="0"/>
              <a:t>});</a:t>
            </a:r>
          </a:p>
          <a:p>
            <a:endParaRPr lang="en-US" altLang="ja-JP" dirty="0" smtClean="0"/>
          </a:p>
          <a:p>
            <a:r>
              <a:rPr lang="en-US" altLang="ja-JP" dirty="0" err="1"/>
              <a:t>var</a:t>
            </a:r>
            <a:r>
              <a:rPr lang="en-US" altLang="ja-JP" dirty="0"/>
              <a:t> </a:t>
            </a:r>
            <a:r>
              <a:rPr lang="en-US" altLang="ja-JP" dirty="0" err="1"/>
              <a:t>base_layers</a:t>
            </a:r>
            <a:r>
              <a:rPr lang="en-US" altLang="ja-JP" dirty="0"/>
              <a:t> = {</a:t>
            </a:r>
          </a:p>
          <a:p>
            <a:r>
              <a:rPr lang="en-US" altLang="ja-JP" dirty="0"/>
              <a:t>  "</a:t>
            </a:r>
            <a:r>
              <a:rPr lang="en-US" altLang="ja-JP" dirty="0" err="1"/>
              <a:t>OpenStreetMap</a:t>
            </a:r>
            <a:r>
              <a:rPr lang="en-US" altLang="ja-JP" dirty="0"/>
              <a:t>": </a:t>
            </a:r>
            <a:r>
              <a:rPr lang="en-US" altLang="ja-JP" dirty="0" err="1"/>
              <a:t>basemap</a:t>
            </a:r>
            <a:endParaRPr lang="en-US" altLang="ja-JP" dirty="0"/>
          </a:p>
          <a:p>
            <a:r>
              <a:rPr lang="en-US" altLang="ja-JP" dirty="0"/>
              <a:t>}</a:t>
            </a:r>
            <a:r>
              <a:rPr lang="en-US" altLang="ja-JP" dirty="0" smtClean="0"/>
              <a:t>;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7385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Code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3754" y="41818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7117" y="1600200"/>
            <a:ext cx="730710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var</a:t>
            </a:r>
            <a:r>
              <a:rPr lang="en-US" altLang="ja-JP" dirty="0" smtClean="0"/>
              <a:t> </a:t>
            </a:r>
            <a:r>
              <a:rPr lang="en-US" altLang="ja-JP" dirty="0" err="1"/>
              <a:t>bnd_layer</a:t>
            </a:r>
            <a:r>
              <a:rPr lang="en-US" altLang="ja-JP" dirty="0"/>
              <a:t> = </a:t>
            </a:r>
            <a:r>
              <a:rPr lang="en-US" altLang="ja-JP" dirty="0" err="1"/>
              <a:t>L.tileLayer</a:t>
            </a:r>
            <a:r>
              <a:rPr lang="en-US" altLang="ja-JP" dirty="0"/>
              <a:t>('./</a:t>
            </a:r>
            <a:r>
              <a:rPr lang="en-US" altLang="ja-JP" dirty="0" err="1"/>
              <a:t>lka</a:t>
            </a:r>
            <a:r>
              <a:rPr lang="en-US" altLang="ja-JP" dirty="0"/>
              <a:t>/tiles/</a:t>
            </a:r>
            <a:r>
              <a:rPr lang="en-US" altLang="ja-JP" dirty="0" err="1"/>
              <a:t>lka_bnd</a:t>
            </a:r>
            <a:r>
              <a:rPr lang="en-US" altLang="ja-JP" dirty="0"/>
              <a:t>/{z}/{x}/{y}.</a:t>
            </a:r>
            <a:r>
              <a:rPr lang="en-US" altLang="ja-JP" dirty="0" err="1"/>
              <a:t>png</a:t>
            </a:r>
            <a:r>
              <a:rPr lang="en-US" altLang="ja-JP" dirty="0"/>
              <a:t>');</a:t>
            </a:r>
          </a:p>
          <a:p>
            <a:r>
              <a:rPr lang="en-US" altLang="ja-JP" dirty="0" err="1"/>
              <a:t>var</a:t>
            </a:r>
            <a:r>
              <a:rPr lang="en-US" altLang="ja-JP" dirty="0"/>
              <a:t> </a:t>
            </a:r>
            <a:r>
              <a:rPr lang="en-US" altLang="ja-JP" dirty="0" err="1"/>
              <a:t>transports_layer</a:t>
            </a:r>
            <a:r>
              <a:rPr lang="en-US" altLang="ja-JP" dirty="0"/>
              <a:t> = </a:t>
            </a:r>
            <a:r>
              <a:rPr lang="en-US" altLang="ja-JP" dirty="0" err="1"/>
              <a:t>L.tileLayer</a:t>
            </a:r>
            <a:r>
              <a:rPr lang="en-US" altLang="ja-JP" dirty="0"/>
              <a:t>('./</a:t>
            </a:r>
            <a:r>
              <a:rPr lang="en-US" altLang="ja-JP" dirty="0" err="1"/>
              <a:t>lka</a:t>
            </a:r>
            <a:r>
              <a:rPr lang="en-US" altLang="ja-JP" dirty="0"/>
              <a:t>/tiles/</a:t>
            </a:r>
            <a:r>
              <a:rPr lang="en-US" altLang="ja-JP" dirty="0" err="1"/>
              <a:t>lka_transports</a:t>
            </a:r>
            <a:r>
              <a:rPr lang="en-US" altLang="ja-JP" dirty="0"/>
              <a:t>/{z}/{x}/{y}.</a:t>
            </a:r>
            <a:r>
              <a:rPr lang="en-US" altLang="ja-JP" dirty="0" err="1"/>
              <a:t>png</a:t>
            </a:r>
            <a:r>
              <a:rPr lang="en-US" altLang="ja-JP" dirty="0"/>
              <a:t>');</a:t>
            </a:r>
          </a:p>
          <a:p>
            <a:r>
              <a:rPr lang="en-US" altLang="ja-JP" dirty="0" err="1"/>
              <a:t>var</a:t>
            </a:r>
            <a:r>
              <a:rPr lang="en-US" altLang="ja-JP" dirty="0"/>
              <a:t> </a:t>
            </a:r>
            <a:r>
              <a:rPr lang="en-US" altLang="ja-JP" dirty="0" err="1"/>
              <a:t>elevation_layer</a:t>
            </a:r>
            <a:r>
              <a:rPr lang="en-US" altLang="ja-JP" dirty="0"/>
              <a:t> = </a:t>
            </a:r>
            <a:r>
              <a:rPr lang="en-US" altLang="ja-JP" dirty="0" err="1"/>
              <a:t>L.tileLayer</a:t>
            </a:r>
            <a:r>
              <a:rPr lang="en-US" altLang="ja-JP" dirty="0"/>
              <a:t>('./</a:t>
            </a:r>
            <a:r>
              <a:rPr lang="en-US" altLang="ja-JP" dirty="0" err="1"/>
              <a:t>lka</a:t>
            </a:r>
            <a:r>
              <a:rPr lang="en-US" altLang="ja-JP" dirty="0"/>
              <a:t>/tiles/</a:t>
            </a:r>
            <a:r>
              <a:rPr lang="en-US" altLang="ja-JP" dirty="0" err="1"/>
              <a:t>el_lka</a:t>
            </a:r>
            <a:r>
              <a:rPr lang="en-US" altLang="ja-JP" dirty="0"/>
              <a:t>/{z}/{x}/{y}.</a:t>
            </a:r>
            <a:r>
              <a:rPr lang="en-US" altLang="ja-JP" dirty="0" err="1"/>
              <a:t>png</a:t>
            </a:r>
            <a:r>
              <a:rPr lang="en-US" altLang="ja-JP" dirty="0"/>
              <a:t>');</a:t>
            </a:r>
          </a:p>
          <a:p>
            <a:endParaRPr lang="en-US" altLang="ja-JP" dirty="0"/>
          </a:p>
          <a:p>
            <a:r>
              <a:rPr lang="en-US" altLang="ja-JP" dirty="0" err="1"/>
              <a:t>var</a:t>
            </a:r>
            <a:r>
              <a:rPr lang="en-US" altLang="ja-JP" dirty="0"/>
              <a:t> </a:t>
            </a:r>
            <a:r>
              <a:rPr lang="en-US" altLang="ja-JP" dirty="0" err="1"/>
              <a:t>overlay_layers</a:t>
            </a:r>
            <a:r>
              <a:rPr lang="en-US" altLang="ja-JP" dirty="0"/>
              <a:t> = {</a:t>
            </a:r>
          </a:p>
          <a:p>
            <a:r>
              <a:rPr lang="en-US" altLang="ja-JP" dirty="0"/>
              <a:t>  "Boundary": </a:t>
            </a:r>
            <a:r>
              <a:rPr lang="en-US" altLang="ja-JP" dirty="0" err="1"/>
              <a:t>bnd_layer</a:t>
            </a:r>
            <a:r>
              <a:rPr lang="en-US" altLang="ja-JP" dirty="0"/>
              <a:t>,</a:t>
            </a:r>
          </a:p>
          <a:p>
            <a:r>
              <a:rPr lang="en-US" altLang="ja-JP" dirty="0"/>
              <a:t>  "Transports": </a:t>
            </a:r>
            <a:r>
              <a:rPr lang="en-US" altLang="ja-JP" dirty="0" err="1"/>
              <a:t>transports_layer</a:t>
            </a:r>
            <a:r>
              <a:rPr lang="en-US" altLang="ja-JP" dirty="0"/>
              <a:t>,</a:t>
            </a:r>
          </a:p>
          <a:p>
            <a:r>
              <a:rPr lang="en-US" altLang="ja-JP" dirty="0"/>
              <a:t>  "Elevation": </a:t>
            </a:r>
            <a:r>
              <a:rPr lang="en-US" altLang="ja-JP" dirty="0" err="1"/>
              <a:t>elevation_layer</a:t>
            </a:r>
            <a:endParaRPr lang="en-US" altLang="ja-JP" dirty="0"/>
          </a:p>
          <a:p>
            <a:r>
              <a:rPr lang="en-US" altLang="ja-JP" dirty="0"/>
              <a:t>};</a:t>
            </a:r>
          </a:p>
          <a:p>
            <a:endParaRPr lang="en-US" altLang="ja-JP" dirty="0"/>
          </a:p>
          <a:p>
            <a:r>
              <a:rPr lang="en-US" altLang="ja-JP" dirty="0" err="1"/>
              <a:t>L.control.layers</a:t>
            </a:r>
            <a:r>
              <a:rPr lang="en-US" altLang="ja-JP" dirty="0"/>
              <a:t>(</a:t>
            </a:r>
            <a:r>
              <a:rPr lang="en-US" altLang="ja-JP" dirty="0" err="1"/>
              <a:t>base_layers</a:t>
            </a:r>
            <a:r>
              <a:rPr lang="en-US" altLang="ja-JP" dirty="0"/>
              <a:t>, </a:t>
            </a:r>
            <a:r>
              <a:rPr lang="en-US" altLang="ja-JP" dirty="0" err="1"/>
              <a:t>overlay_layers</a:t>
            </a:r>
            <a:r>
              <a:rPr lang="en-US" altLang="ja-JP" dirty="0"/>
              <a:t>).</a:t>
            </a:r>
            <a:r>
              <a:rPr lang="en-US" altLang="ja-JP" dirty="0" err="1"/>
              <a:t>addTo</a:t>
            </a:r>
            <a:r>
              <a:rPr lang="en-US" altLang="ja-JP" dirty="0"/>
              <a:t>(map);</a:t>
            </a:r>
          </a:p>
          <a:p>
            <a:endParaRPr lang="en-US" altLang="ja-JP" dirty="0"/>
          </a:p>
          <a:p>
            <a:r>
              <a:rPr lang="en-US" altLang="ja-JP" dirty="0"/>
              <a:t>&lt;/script&gt;</a:t>
            </a:r>
          </a:p>
          <a:p>
            <a:r>
              <a:rPr lang="en-US" altLang="ja-JP" dirty="0"/>
              <a:t>&lt;/body&gt;</a:t>
            </a:r>
          </a:p>
          <a:p>
            <a:r>
              <a:rPr lang="en-US" altLang="ja-JP" dirty="0"/>
              <a:t>&lt;/html</a:t>
            </a:r>
            <a:r>
              <a:rPr lang="en-US" altLang="ja-JP" dirty="0" smtClean="0"/>
              <a:t>&gt;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1453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Vector Tiles and others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12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Tile without “raster image”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Tile can provide without “raster image”.</a:t>
            </a:r>
          </a:p>
          <a:p>
            <a:pPr lvl="1"/>
            <a:r>
              <a:rPr lang="en-US" altLang="ja-JP" dirty="0" smtClean="0"/>
              <a:t>{z}/{x}/{y}.{format}</a:t>
            </a:r>
          </a:p>
          <a:p>
            <a:pPr lvl="1"/>
            <a:r>
              <a:rPr lang="en-US" altLang="ja-JP" dirty="0" smtClean="0"/>
              <a:t>You can use many formats.</a:t>
            </a:r>
          </a:p>
          <a:p>
            <a:pPr lvl="2"/>
            <a:r>
              <a:rPr lang="en-US" altLang="ja-JP" dirty="0" smtClean="0"/>
              <a:t>Text data, </a:t>
            </a:r>
            <a:r>
              <a:rPr lang="en-US" altLang="ja-JP" dirty="0" err="1" smtClean="0"/>
              <a:t>GeoJSON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TopoJSON</a:t>
            </a:r>
            <a:r>
              <a:rPr lang="en-US" altLang="ja-JP" dirty="0" smtClean="0"/>
              <a:t> data, other binary data</a:t>
            </a:r>
          </a:p>
        </p:txBody>
      </p:sp>
    </p:spTree>
    <p:extLst>
      <p:ext uri="{BB962C8B-B14F-4D97-AF65-F5344CB8AC3E}">
        <p14:creationId xmlns:p14="http://schemas.microsoft.com/office/powerpoint/2010/main" val="34340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UTFGrid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UTFGrid</a:t>
            </a:r>
            <a:r>
              <a:rPr lang="en-US" altLang="ja-JP" dirty="0"/>
              <a:t> </a:t>
            </a:r>
            <a:r>
              <a:rPr lang="en-US" altLang="ja-JP" dirty="0" smtClean="0"/>
              <a:t>provides rasterized interaction data. </a:t>
            </a:r>
          </a:p>
          <a:p>
            <a:r>
              <a:rPr kumimoji="1" lang="en-US" altLang="ja-JP" dirty="0" smtClean="0"/>
              <a:t>Map data looks like an ASCII art.</a:t>
            </a:r>
            <a:endParaRPr kumimoji="1" lang="ja-JP" altLang="en-US" dirty="0"/>
          </a:p>
        </p:txBody>
      </p:sp>
      <p:pic>
        <p:nvPicPr>
          <p:cNvPr id="4" name="図 3" descr="スクリーンショット 2015-10-24 21.58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82" y="2864430"/>
            <a:ext cx="4574449" cy="36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GSI’s DEM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10m mesh data.</a:t>
            </a:r>
          </a:p>
          <a:p>
            <a:pPr lvl="1"/>
            <a:r>
              <a:rPr lang="en-US" altLang="ja-JP" dirty="0" smtClean="0"/>
              <a:t>Provides only japan area.</a:t>
            </a:r>
            <a:endParaRPr lang="en-US" altLang="ja-JP" dirty="0" smtClean="0">
              <a:hlinkClick r:id="rId2"/>
            </a:endParaRPr>
          </a:p>
          <a:p>
            <a:pPr lvl="1"/>
            <a:r>
              <a:rPr lang="en-US" altLang="ja-JP" dirty="0" smtClean="0">
                <a:hlinkClick r:id="rId2"/>
              </a:rPr>
              <a:t>http</a:t>
            </a:r>
            <a:r>
              <a:rPr lang="en-US" altLang="ja-JP" dirty="0">
                <a:hlinkClick r:id="rId2"/>
              </a:rPr>
              <a:t>://cyberjapandata.gsi.go.jp/xyz/dem/{z}/{x}/{y}.</a:t>
            </a:r>
            <a:r>
              <a:rPr lang="en-US" altLang="ja-JP" dirty="0" smtClean="0">
                <a:hlinkClick r:id="rId2"/>
              </a:rPr>
              <a:t>txt</a:t>
            </a:r>
            <a:endParaRPr lang="en-US" altLang="ja-JP" dirty="0" smtClean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527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Request example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http://a.tile.openstreetmap.org/3/2/4.</a:t>
            </a:r>
            <a:r>
              <a:rPr lang="en-US" altLang="ja-JP" dirty="0" smtClean="0">
                <a:hlinkClick r:id="rId2"/>
              </a:rPr>
              <a:t>png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Zoom=3, X=2, Y=4, format=PNG</a:t>
            </a:r>
          </a:p>
          <a:p>
            <a:pPr lvl="1"/>
            <a:r>
              <a:rPr lang="en-US" altLang="ja-JP" dirty="0" smtClean="0"/>
              <a:t>X and Y coordinates start with 0.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631" y="3429000"/>
            <a:ext cx="3251200" cy="3251200"/>
          </a:xfrm>
          <a:prstGeom prst="rect">
            <a:avLst/>
          </a:prstGeom>
        </p:spPr>
      </p:pic>
      <p:pic>
        <p:nvPicPr>
          <p:cNvPr id="5" name="図 4" descr="request_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24" y="3429000"/>
            <a:ext cx="3251200" cy="3251200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4451851" y="4740137"/>
            <a:ext cx="822960" cy="82296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7214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q</a:t>
            </a:r>
            <a:r>
              <a:rPr kumimoji="1" lang="en-US" altLang="ja-JP" dirty="0" smtClean="0"/>
              <a:t>uantized-mesh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Terrain </a:t>
            </a:r>
            <a:r>
              <a:rPr kumimoji="1" lang="en-US" altLang="ja-JP" dirty="0" err="1" smtClean="0"/>
              <a:t>tileset</a:t>
            </a:r>
            <a:r>
              <a:rPr kumimoji="1" lang="en-US" altLang="ja-JP" dirty="0" smtClean="0"/>
              <a:t> using Cesium.</a:t>
            </a:r>
          </a:p>
          <a:p>
            <a:pPr lvl="1"/>
            <a:r>
              <a:rPr lang="en-US" altLang="ja-JP" dirty="0" smtClean="0"/>
              <a:t>Using TMS schema and global-geodetic profile.</a:t>
            </a:r>
          </a:p>
          <a:p>
            <a:pPr lvl="1"/>
            <a:r>
              <a:rPr lang="en-US" altLang="ja-JP" dirty="0">
                <a:hlinkClick r:id="rId2"/>
              </a:rPr>
              <a:t>http://cesiumjs.org/data-and-assets/terrain/formats/quantized-mesh-1.0.</a:t>
            </a:r>
            <a:r>
              <a:rPr lang="en-US" altLang="ja-JP" dirty="0" smtClean="0">
                <a:hlinkClick r:id="rId2"/>
              </a:rPr>
              <a:t>html</a:t>
            </a:r>
            <a:endParaRPr lang="en-US" altLang="ja-JP" dirty="0" smtClean="0"/>
          </a:p>
          <a:p>
            <a:r>
              <a:rPr lang="en-US" altLang="ja-JP" dirty="0" smtClean="0"/>
              <a:t>AGI provide only commercial application to generate it, but Swiss </a:t>
            </a:r>
            <a:r>
              <a:rPr lang="en-US" altLang="ja-JP" dirty="0" err="1" smtClean="0"/>
              <a:t>Geoportal</a:t>
            </a:r>
            <a:r>
              <a:rPr lang="en-US" altLang="ja-JP" dirty="0"/>
              <a:t> </a:t>
            </a:r>
            <a:r>
              <a:rPr lang="en-US" altLang="ja-JP" dirty="0" smtClean="0"/>
              <a:t>develop new program.</a:t>
            </a:r>
          </a:p>
          <a:p>
            <a:pPr lvl="1"/>
            <a:r>
              <a:rPr lang="en-US" altLang="ja-JP" dirty="0">
                <a:hlinkClick r:id="rId3"/>
              </a:rPr>
              <a:t>https://github.com/geoadmin/3d-</a:t>
            </a:r>
            <a:r>
              <a:rPr lang="en-US" altLang="ja-JP" dirty="0" smtClean="0">
                <a:hlinkClick r:id="rId3"/>
              </a:rPr>
              <a:t>forge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1052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Cesium 3D Tiles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AGI develop new specification for Cesium.</a:t>
            </a:r>
          </a:p>
          <a:p>
            <a:pPr lvl="1"/>
            <a:r>
              <a:rPr lang="en-US" altLang="ja-JP" dirty="0">
                <a:hlinkClick r:id="rId2"/>
              </a:rPr>
              <a:t>https://cesiumjs.org/2015/08/10/Introducing-3D-Tiles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pic>
        <p:nvPicPr>
          <p:cNvPr id="4" name="図 3" descr="スクリーンショット 2015-10-24 22.2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33" y="3186486"/>
            <a:ext cx="5615929" cy="36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 Tiles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Provide </a:t>
            </a:r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 file with </a:t>
            </a:r>
            <a:r>
              <a:rPr kumimoji="1" lang="en-US" altLang="ja-JP" dirty="0" err="1" smtClean="0"/>
              <a:t>zxy</a:t>
            </a:r>
            <a:r>
              <a:rPr kumimoji="1" lang="en-US" altLang="ja-JP" dirty="0" smtClean="0"/>
              <a:t> tile.</a:t>
            </a:r>
          </a:p>
          <a:p>
            <a:r>
              <a:rPr lang="en-US" altLang="ja-JP" dirty="0" smtClean="0"/>
              <a:t>GSI provide experimental demo.</a:t>
            </a:r>
          </a:p>
          <a:p>
            <a:pPr lvl="1"/>
            <a:r>
              <a:rPr lang="en-US" altLang="ja-JP" dirty="0">
                <a:hlinkClick r:id="rId2"/>
              </a:rPr>
              <a:t>http://gsi-cyberjapan.github.io/experimental_fgd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</p:txBody>
      </p:sp>
      <p:pic>
        <p:nvPicPr>
          <p:cNvPr id="4" name="図 3" descr="スクリーンショット 2015-10-24 22.37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04" y="3451052"/>
            <a:ext cx="4899043" cy="34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4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Vector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develop vector tile specification.</a:t>
            </a:r>
          </a:p>
          <a:p>
            <a:pPr lvl="1"/>
            <a:r>
              <a:rPr lang="en-US" altLang="ja-JP" dirty="0" smtClean="0"/>
              <a:t>Vector tile provide using Protocol Buffers.</a:t>
            </a:r>
          </a:p>
          <a:p>
            <a:pPr lvl="2"/>
            <a:r>
              <a:rPr lang="en-US" altLang="ja-JP" dirty="0" smtClean="0"/>
              <a:t>Smaller than </a:t>
            </a:r>
            <a:r>
              <a:rPr lang="en-US" altLang="ja-JP" dirty="0" err="1" smtClean="0"/>
              <a:t>GeoJSON</a:t>
            </a:r>
            <a:r>
              <a:rPr lang="en-US" altLang="ja-JP" dirty="0" smtClean="0"/>
              <a:t> file</a:t>
            </a:r>
          </a:p>
          <a:p>
            <a:pPr lvl="1"/>
            <a:r>
              <a:rPr kumimoji="1" lang="en-US" altLang="ja-JP" dirty="0" smtClean="0"/>
              <a:t>Provide too many layer</a:t>
            </a:r>
            <a:r>
              <a:rPr lang="en-US" altLang="ja-JP" dirty="0" smtClean="0"/>
              <a:t>s.</a:t>
            </a:r>
          </a:p>
          <a:p>
            <a:pPr lvl="2"/>
            <a:r>
              <a:rPr lang="en-US" altLang="ja-JP" dirty="0" err="1" smtClean="0"/>
              <a:t>Mapbox</a:t>
            </a:r>
            <a:r>
              <a:rPr lang="en-US" altLang="ja-JP" dirty="0" smtClean="0"/>
              <a:t> GL Style define rendering layers and styles.</a:t>
            </a:r>
          </a:p>
        </p:txBody>
      </p:sp>
    </p:spTree>
    <p:extLst>
      <p:ext uri="{BB962C8B-B14F-4D97-AF65-F5344CB8AC3E}">
        <p14:creationId xmlns:p14="http://schemas.microsoft.com/office/powerpoint/2010/main" val="288624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Vector Tile demo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Supporting file for this workshop includes </a:t>
            </a:r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Vector Tile demo.</a:t>
            </a:r>
          </a:p>
          <a:p>
            <a:pPr lvl="1"/>
            <a:r>
              <a:rPr kumimoji="1" lang="en-US" altLang="ja-JP" dirty="0" smtClean="0"/>
              <a:t>2015/</a:t>
            </a:r>
            <a:r>
              <a:rPr kumimoji="1" lang="en-US" altLang="ja-JP" dirty="0" err="1" smtClean="0"/>
              <a:t>mapbox</a:t>
            </a:r>
            <a:r>
              <a:rPr lang="en-US" altLang="ja-JP" dirty="0" err="1" smtClean="0"/>
              <a:t>_vector_tile_demo</a:t>
            </a:r>
            <a:r>
              <a:rPr lang="en-US" altLang="ja-JP" dirty="0" smtClean="0"/>
              <a:t> directory</a:t>
            </a:r>
          </a:p>
          <a:p>
            <a:r>
              <a:rPr lang="en-US" altLang="ja-JP" dirty="0" err="1" smtClean="0"/>
              <a:t>t</a:t>
            </a:r>
            <a:r>
              <a:rPr kumimoji="1" lang="en-US" altLang="ja-JP" dirty="0" err="1" smtClean="0"/>
              <a:t>ilelive</a:t>
            </a:r>
            <a:r>
              <a:rPr kumimoji="1" lang="en-US" altLang="ja-JP" dirty="0" smtClean="0"/>
              <a:t>-bridge is support to generate </a:t>
            </a:r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vector tile from </a:t>
            </a:r>
            <a:r>
              <a:rPr kumimoji="1" lang="en-US" altLang="ja-JP" dirty="0" err="1" smtClean="0"/>
              <a:t>mapnik</a:t>
            </a:r>
            <a:r>
              <a:rPr kumimoji="1" lang="en-US" altLang="ja-JP" dirty="0" smtClean="0"/>
              <a:t> xml.</a:t>
            </a:r>
          </a:p>
        </p:txBody>
      </p:sp>
    </p:spTree>
    <p:extLst>
      <p:ext uri="{BB962C8B-B14F-4D97-AF65-F5344CB8AC3E}">
        <p14:creationId xmlns:p14="http://schemas.microsoft.com/office/powerpoint/2010/main" val="30114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Supplementary note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414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File system limit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When you create map covered world, be careful about max number of files.</a:t>
            </a:r>
          </a:p>
          <a:p>
            <a:pPr lvl="1"/>
            <a:r>
              <a:rPr lang="en-US" altLang="ja-JP" dirty="0" smtClean="0"/>
              <a:t>Ext4 on Linux: 4 billion files (specified at </a:t>
            </a:r>
            <a:r>
              <a:rPr lang="en-US" altLang="ja-JP" dirty="0" err="1" smtClean="0"/>
              <a:t>filesystem</a:t>
            </a:r>
            <a:r>
              <a:rPr lang="en-US" altLang="ja-JP" dirty="0" smtClean="0"/>
              <a:t> creation time)</a:t>
            </a:r>
          </a:p>
          <a:p>
            <a:pPr lvl="1"/>
            <a:r>
              <a:rPr lang="en-US" altLang="ja-JP" dirty="0" smtClean="0"/>
              <a:t>Zoom Level 18 on world: 68 billion files.</a:t>
            </a:r>
          </a:p>
          <a:p>
            <a:r>
              <a:rPr kumimoji="1" lang="en-US" altLang="ja-JP" dirty="0" smtClean="0"/>
              <a:t>Also be careful about file usage.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231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Rendering 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Too many rendering server use </a:t>
            </a:r>
            <a:r>
              <a:rPr lang="en-US" altLang="ja-JP" dirty="0" err="1" smtClean="0"/>
              <a:t>mapnik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err="1" smtClean="0"/>
              <a:t>mod_tile</a:t>
            </a:r>
            <a:r>
              <a:rPr lang="en-US" altLang="ja-JP" dirty="0" smtClean="0"/>
              <a:t>: Renders and serves map tiles using Apache.</a:t>
            </a:r>
          </a:p>
          <a:p>
            <a:pPr lvl="2"/>
            <a:r>
              <a:rPr lang="en-US" altLang="ja-JP" dirty="0">
                <a:hlinkClick r:id="rId2"/>
              </a:rPr>
              <a:t>https://github.com/openstreetmap/</a:t>
            </a:r>
            <a:r>
              <a:rPr lang="en-US" altLang="ja-JP" dirty="0" smtClean="0">
                <a:hlinkClick r:id="rId2"/>
              </a:rPr>
              <a:t>mod_tile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TileStache</a:t>
            </a:r>
            <a:r>
              <a:rPr kumimoji="1" lang="en-US" altLang="ja-JP" dirty="0" smtClean="0"/>
              <a:t>: Python-based server application.</a:t>
            </a:r>
          </a:p>
          <a:p>
            <a:pPr lvl="2"/>
            <a:r>
              <a:rPr lang="en-US" altLang="ja-JP" dirty="0">
                <a:hlinkClick r:id="rId3"/>
              </a:rPr>
              <a:t>http://tilestache.org</a:t>
            </a:r>
            <a:r>
              <a:rPr lang="en-US" altLang="ja-JP" dirty="0" smtClean="0">
                <a:hlinkClick r:id="rId3"/>
              </a:rPr>
              <a:t>/</a:t>
            </a:r>
            <a:endParaRPr lang="en-US" altLang="ja-JP" dirty="0" smtClean="0"/>
          </a:p>
          <a:p>
            <a:r>
              <a:rPr lang="en-US" altLang="ja-JP" dirty="0" smtClean="0"/>
              <a:t>If you need to serve too many tiles, using rendering server is better than using static tiles.</a:t>
            </a:r>
          </a:p>
          <a:p>
            <a:pPr lvl="1"/>
            <a:r>
              <a:rPr lang="en-US" altLang="ja-JP" dirty="0" err="1" smtClean="0"/>
              <a:t>Tilemill</a:t>
            </a:r>
            <a:r>
              <a:rPr lang="en-US" altLang="ja-JP" dirty="0" smtClean="0"/>
              <a:t> can export </a:t>
            </a:r>
            <a:r>
              <a:rPr lang="en-US" altLang="ja-JP" dirty="0" err="1" smtClean="0"/>
              <a:t>mapnik</a:t>
            </a:r>
            <a:r>
              <a:rPr lang="en-US" altLang="ja-JP" dirty="0"/>
              <a:t> </a:t>
            </a:r>
            <a:r>
              <a:rPr lang="en-US" altLang="ja-JP" dirty="0" smtClean="0"/>
              <a:t>xml, this mean you can use </a:t>
            </a:r>
            <a:r>
              <a:rPr lang="en-US" altLang="ja-JP" dirty="0" err="1" smtClean="0"/>
              <a:t>Tilemill</a:t>
            </a:r>
            <a:r>
              <a:rPr lang="en-US" altLang="ja-JP" dirty="0"/>
              <a:t> </a:t>
            </a:r>
            <a:r>
              <a:rPr lang="en-US" altLang="ja-JP" dirty="0" smtClean="0"/>
              <a:t>in the design phase and use </a:t>
            </a:r>
            <a:r>
              <a:rPr lang="en-US" altLang="ja-JP" dirty="0" err="1" smtClean="0"/>
              <a:t>mapnik</a:t>
            </a:r>
            <a:r>
              <a:rPr lang="en-US" altLang="ja-JP" dirty="0" smtClean="0"/>
              <a:t> with rendering server.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666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Web Mercator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5018044" cy="4525963"/>
          </a:xfrm>
        </p:spPr>
        <p:txBody>
          <a:bodyPr/>
          <a:lstStyle/>
          <a:p>
            <a:r>
              <a:rPr kumimoji="1" lang="en-US" altLang="ja-JP" dirty="0" smtClean="0"/>
              <a:t>Cut off coverage at </a:t>
            </a:r>
            <a:r>
              <a:rPr lang="en-US" altLang="ja-JP" dirty="0" smtClean="0"/>
              <a:t>85.051129° north and south.</a:t>
            </a:r>
          </a:p>
          <a:p>
            <a:r>
              <a:rPr kumimoji="1" lang="en-US" altLang="ja-JP" dirty="0" smtClean="0"/>
              <a:t>EPSG:3857</a:t>
            </a:r>
          </a:p>
          <a:p>
            <a:pPr lvl="1"/>
            <a:r>
              <a:rPr lang="en-US" altLang="ja-JP" dirty="0" smtClean="0"/>
              <a:t>Famous as “OpenLayers:900913” (Google)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276" y="2644293"/>
            <a:ext cx="3251200" cy="3251200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>
            <a:off x="6314519" y="2373854"/>
            <a:ext cx="223419" cy="2704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725073" y="2004522"/>
            <a:ext cx="125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85.051129</a:t>
            </a:r>
            <a:r>
              <a:rPr lang="en-US" altLang="ja-JP" dirty="0"/>
              <a:t>°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6314519" y="5895493"/>
            <a:ext cx="223419" cy="230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5595610" y="6137921"/>
            <a:ext cx="132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-85.051129°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771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Tile Service Specification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Two tile service specification</a:t>
            </a:r>
          </a:p>
          <a:p>
            <a:pPr lvl="1"/>
            <a:r>
              <a:rPr lang="en-US" altLang="ja-JP" dirty="0" smtClean="0"/>
              <a:t>Tile Map Service (TMS)</a:t>
            </a:r>
          </a:p>
          <a:p>
            <a:pPr lvl="1"/>
            <a:r>
              <a:rPr lang="en-US" altLang="ja-JP" dirty="0" smtClean="0"/>
              <a:t>Web Map Tile Service (WMTS)</a:t>
            </a:r>
          </a:p>
          <a:p>
            <a:r>
              <a:rPr lang="en-US" altLang="ja-JP" dirty="0" smtClean="0"/>
              <a:t>TMS’s X Y coordinate is started from bottom left.</a:t>
            </a:r>
          </a:p>
          <a:p>
            <a:pPr lvl="1"/>
            <a:r>
              <a:rPr lang="en-US" altLang="ja-JP" dirty="0" smtClean="0"/>
              <a:t>It’s difficult to use because X Y coordinate in computer is started from top left.</a:t>
            </a:r>
          </a:p>
        </p:txBody>
      </p:sp>
    </p:spTree>
    <p:extLst>
      <p:ext uri="{BB962C8B-B14F-4D97-AF65-F5344CB8AC3E}">
        <p14:creationId xmlns:p14="http://schemas.microsoft.com/office/powerpoint/2010/main" val="86081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TMS </a:t>
            </a:r>
            <a:r>
              <a:rPr kumimoji="1" lang="en-US" altLang="ja-JP" dirty="0" err="1" smtClean="0"/>
              <a:t>vs</a:t>
            </a:r>
            <a:r>
              <a:rPr kumimoji="1" lang="en-US" altLang="ja-JP" dirty="0" smtClean="0"/>
              <a:t> WMTS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/>
          <a:srcRect t="806" b="806"/>
          <a:stretch>
            <a:fillRect/>
          </a:stretch>
        </p:blipFill>
        <p:spPr>
          <a:xfrm>
            <a:off x="356181" y="2495550"/>
            <a:ext cx="3741738" cy="3824288"/>
          </a:xfrm>
        </p:spPr>
      </p:pic>
      <p:pic>
        <p:nvPicPr>
          <p:cNvPr id="7" name="図 6" descr="スクリーンショット 2014-10-17 3.4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5" y="2886060"/>
            <a:ext cx="4432361" cy="29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76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 Y coordinate flipped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OpenStreetMap</a:t>
            </a:r>
            <a:r>
              <a:rPr kumimoji="1" lang="en-US" altLang="ja-JP" dirty="0" smtClean="0"/>
              <a:t> use TMS like protocol but The Y coordinates are numbered from top left.</a:t>
            </a:r>
          </a:p>
          <a:p>
            <a:pPr lvl="1"/>
            <a:r>
              <a:rPr lang="en-US" altLang="ja-JP" dirty="0" smtClean="0"/>
              <a:t>If take no thought of meta data, Y coordinate flipped TMS equals WMTS.</a:t>
            </a:r>
          </a:p>
          <a:p>
            <a:pPr lvl="1"/>
            <a:r>
              <a:rPr kumimoji="1" lang="en-US" altLang="ja-JP" dirty="0" smtClean="0"/>
              <a:t>GSI Map use this rule too.</a:t>
            </a:r>
          </a:p>
          <a:p>
            <a:pPr lvl="1"/>
            <a:r>
              <a:rPr lang="en-US" altLang="ja-JP" dirty="0" smtClean="0"/>
              <a:t>We call </a:t>
            </a:r>
            <a:r>
              <a:rPr lang="en-US" altLang="ja-JP" dirty="0" err="1" smtClean="0">
                <a:solidFill>
                  <a:srgbClr val="FF0000"/>
                </a:solidFill>
              </a:rPr>
              <a:t>zxy</a:t>
            </a:r>
            <a:r>
              <a:rPr lang="en-US" altLang="ja-JP" dirty="0" smtClean="0">
                <a:solidFill>
                  <a:srgbClr val="FF0000"/>
                </a:solidFill>
              </a:rPr>
              <a:t> tile</a:t>
            </a:r>
          </a:p>
          <a:p>
            <a:pPr lvl="2"/>
            <a:r>
              <a:rPr kumimoji="1" lang="en-US" altLang="ja-JP" dirty="0" smtClean="0">
                <a:solidFill>
                  <a:srgbClr val="FF0000"/>
                </a:solidFill>
              </a:rPr>
              <a:t>{z}/{x}/{y}.</a:t>
            </a:r>
            <a:r>
              <a:rPr kumimoji="1" lang="en-US" altLang="ja-JP" dirty="0" err="1" smtClean="0">
                <a:solidFill>
                  <a:srgbClr val="FF0000"/>
                </a:solidFill>
              </a:rPr>
              <a:t>png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lvl="2"/>
            <a:r>
              <a:rPr lang="en-US" altLang="ja-JP" dirty="0" smtClean="0">
                <a:solidFill>
                  <a:srgbClr val="FF0000"/>
                </a:solidFill>
              </a:rPr>
              <a:t>Also call xyz tile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42" y="4025369"/>
            <a:ext cx="4785763" cy="263779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58744" y="6293833"/>
            <a:ext cx="562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portal.cyberjapan.jp</a:t>
            </a:r>
            <a:r>
              <a:rPr lang="en-US" altLang="ja-JP" dirty="0"/>
              <a:t>/help/development/</a:t>
            </a:r>
            <a:r>
              <a:rPr lang="en-US" altLang="ja-JP" dirty="0" err="1"/>
              <a:t>siyou.html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420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ZXY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De facto standard of tile.</a:t>
            </a:r>
          </a:p>
          <a:p>
            <a:pPr lvl="1"/>
            <a:r>
              <a:rPr lang="en-US" altLang="ja-JP" dirty="0" smtClean="0"/>
              <a:t>Web Mercator</a:t>
            </a:r>
          </a:p>
          <a:p>
            <a:pPr lvl="1"/>
            <a:r>
              <a:rPr lang="en-US" altLang="ja-JP" dirty="0" smtClean="0"/>
              <a:t>Y coordinate flipped TMS</a:t>
            </a:r>
          </a:p>
          <a:p>
            <a:pPr lvl="1"/>
            <a:r>
              <a:rPr lang="en-US" altLang="ja-JP" dirty="0" smtClean="0"/>
              <a:t>Provide REST API</a:t>
            </a:r>
          </a:p>
          <a:p>
            <a:pPr lvl="2"/>
            <a:r>
              <a:rPr kumimoji="1" lang="en-US" altLang="ja-JP" dirty="0" smtClean="0"/>
              <a:t>{z}/{x}/{y}.{format}</a:t>
            </a:r>
          </a:p>
          <a:p>
            <a:pPr lvl="1"/>
            <a:r>
              <a:rPr lang="en-US" altLang="ja-JP" dirty="0" smtClean="0"/>
              <a:t>Anyone provide “Specification”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053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JavaScript Libraries for display map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 dirty="0" err="1" smtClean="0"/>
              <a:t>OpenLayers</a:t>
            </a:r>
            <a:endParaRPr lang="en-US" altLang="ja-JP" dirty="0"/>
          </a:p>
          <a:p>
            <a:pPr lvl="1"/>
            <a:r>
              <a:rPr lang="en-US" altLang="ja-JP" dirty="0" smtClean="0"/>
              <a:t>Full stack library for web map</a:t>
            </a:r>
          </a:p>
          <a:p>
            <a:pPr lvl="1"/>
            <a:r>
              <a:rPr lang="en-US" altLang="ja-JP" dirty="0" smtClean="0"/>
              <a:t>Support many formats</a:t>
            </a:r>
          </a:p>
          <a:p>
            <a:pPr lvl="1"/>
            <a:r>
              <a:rPr lang="en-US" altLang="ja-JP" dirty="0" smtClean="0"/>
              <a:t>Include drawing function and others</a:t>
            </a:r>
          </a:p>
          <a:p>
            <a:r>
              <a:rPr lang="en-US" altLang="ja-JP" dirty="0" err="1" smtClean="0"/>
              <a:t>Leaflet.js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Simple implementation</a:t>
            </a:r>
          </a:p>
          <a:p>
            <a:pPr lvl="1"/>
            <a:r>
              <a:rPr lang="en-US" altLang="ja-JP" dirty="0" smtClean="0"/>
              <a:t>Extend with plugins</a:t>
            </a:r>
          </a:p>
          <a:p>
            <a:pPr lvl="1"/>
            <a:r>
              <a:rPr lang="en-US" altLang="ja-JP" dirty="0" smtClean="0"/>
              <a:t>Small footprint</a:t>
            </a:r>
          </a:p>
          <a:p>
            <a:r>
              <a:rPr lang="en-US" altLang="ja-JP" dirty="0" err="1" smtClean="0"/>
              <a:t>Mapbox</a:t>
            </a:r>
            <a:r>
              <a:rPr lang="en-US" altLang="ja-JP" dirty="0" smtClean="0"/>
              <a:t> GL JS</a:t>
            </a:r>
          </a:p>
          <a:p>
            <a:pPr lvl="1"/>
            <a:r>
              <a:rPr lang="en-US" altLang="ja-JP" dirty="0" smtClean="0"/>
              <a:t>Require OpenGL</a:t>
            </a:r>
          </a:p>
          <a:p>
            <a:pPr lvl="1"/>
            <a:r>
              <a:rPr lang="en-US" altLang="ja-JP" dirty="0" smtClean="0"/>
              <a:t>Supports raster tile and vector </a:t>
            </a:r>
            <a:r>
              <a:rPr lang="en-US" altLang="ja-JP" dirty="0"/>
              <a:t>t</a:t>
            </a:r>
            <a:r>
              <a:rPr lang="en-US" altLang="ja-JP" dirty="0" smtClean="0"/>
              <a:t>ile.</a:t>
            </a: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716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Leaflet example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2143" y="1836602"/>
            <a:ext cx="88629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ja-JP" sz="2400" dirty="0" smtClean="0"/>
              <a:t>&lt;body&gt; </a:t>
            </a:r>
            <a:br>
              <a:rPr lang="fr-FR" altLang="ja-JP" sz="2400" dirty="0" smtClean="0"/>
            </a:br>
            <a:r>
              <a:rPr lang="fr-FR" altLang="ja-JP" sz="2400" dirty="0" smtClean="0"/>
              <a:t>&lt;div id="</a:t>
            </a:r>
            <a:r>
              <a:rPr lang="fr-FR" altLang="ja-JP" sz="2400" dirty="0" err="1" smtClean="0"/>
              <a:t>map</a:t>
            </a:r>
            <a:r>
              <a:rPr lang="fr-FR" altLang="ja-JP" sz="2400" dirty="0" smtClean="0"/>
              <a:t>"&gt; </a:t>
            </a:r>
            <a:br>
              <a:rPr lang="fr-FR" altLang="ja-JP" sz="2400" dirty="0" smtClean="0"/>
            </a:br>
            <a:r>
              <a:rPr lang="fr-FR" altLang="ja-JP" sz="2400" dirty="0" smtClean="0"/>
              <a:t>&lt;script&gt; </a:t>
            </a:r>
            <a:br>
              <a:rPr lang="fr-FR" altLang="ja-JP" sz="2400" dirty="0" smtClean="0"/>
            </a:br>
            <a:r>
              <a:rPr lang="fr-FR" altLang="ja-JP" sz="2400" dirty="0" smtClean="0"/>
              <a:t>  var </a:t>
            </a:r>
            <a:r>
              <a:rPr lang="fr-FR" altLang="ja-JP" sz="2400" dirty="0" err="1" smtClean="0"/>
              <a:t>map</a:t>
            </a:r>
            <a:r>
              <a:rPr lang="fr-FR" altLang="ja-JP" sz="2400" dirty="0" smtClean="0"/>
              <a:t> = </a:t>
            </a:r>
            <a:r>
              <a:rPr lang="fr-FR" altLang="ja-JP" sz="2400" dirty="0" err="1" smtClean="0"/>
              <a:t>L.map</a:t>
            </a:r>
            <a:r>
              <a:rPr lang="fr-FR" altLang="ja-JP" sz="2400" dirty="0" smtClean="0"/>
              <a:t>('</a:t>
            </a:r>
            <a:r>
              <a:rPr lang="fr-FR" altLang="ja-JP" sz="2400" dirty="0" err="1" smtClean="0"/>
              <a:t>map</a:t>
            </a:r>
            <a:r>
              <a:rPr lang="fr-FR" altLang="ja-JP" sz="2400" dirty="0" smtClean="0"/>
              <a:t>'); </a:t>
            </a:r>
            <a:br>
              <a:rPr lang="fr-FR" altLang="ja-JP" sz="2400" dirty="0" smtClean="0"/>
            </a:br>
            <a:r>
              <a:rPr lang="fr-FR" altLang="ja-JP" sz="2400" dirty="0" smtClean="0"/>
              <a:t>  </a:t>
            </a:r>
            <a:r>
              <a:rPr lang="fr-FR" altLang="ja-JP" sz="2400" dirty="0" err="1" smtClean="0"/>
              <a:t>L.tileLayer</a:t>
            </a:r>
            <a:r>
              <a:rPr lang="fr-FR" altLang="ja-JP" sz="2400" dirty="0" smtClean="0"/>
              <a:t>('http://</a:t>
            </a:r>
            <a:r>
              <a:rPr lang="fr-FR" altLang="ja-JP" sz="2400" dirty="0" err="1" smtClean="0"/>
              <a:t>cyberjapandata.gsi.go.jp</a:t>
            </a:r>
            <a:r>
              <a:rPr lang="fr-FR" altLang="ja-JP" sz="2400" dirty="0" smtClean="0"/>
              <a:t>/</a:t>
            </a:r>
            <a:r>
              <a:rPr lang="fr-FR" altLang="ja-JP" sz="2400" dirty="0" err="1" smtClean="0"/>
              <a:t>xyz</a:t>
            </a:r>
            <a:r>
              <a:rPr lang="fr-FR" altLang="ja-JP" sz="2400" dirty="0" smtClean="0"/>
              <a:t>/</a:t>
            </a:r>
            <a:r>
              <a:rPr lang="fr-FR" altLang="ja-JP" sz="2400" dirty="0" err="1" smtClean="0"/>
              <a:t>std</a:t>
            </a:r>
            <a:r>
              <a:rPr lang="fr-FR" altLang="ja-JP" sz="2400" dirty="0" smtClean="0"/>
              <a:t>/{z}/{x}/{y}.</a:t>
            </a:r>
            <a:r>
              <a:rPr lang="fr-FR" altLang="ja-JP" sz="2400" dirty="0" err="1" smtClean="0"/>
              <a:t>png</a:t>
            </a:r>
            <a:r>
              <a:rPr lang="fr-FR" altLang="ja-JP" sz="2400" dirty="0" smtClean="0"/>
              <a:t>', { </a:t>
            </a:r>
          </a:p>
          <a:p>
            <a:r>
              <a:rPr lang="fr-FR" altLang="ja-JP" sz="2400" dirty="0"/>
              <a:t> </a:t>
            </a:r>
            <a:r>
              <a:rPr lang="fr-FR" altLang="ja-JP" sz="2400" dirty="0" smtClean="0"/>
              <a:t>   attribution: "&lt;a </a:t>
            </a:r>
            <a:r>
              <a:rPr lang="fr-FR" altLang="ja-JP" sz="2400" dirty="0" err="1" smtClean="0"/>
              <a:t>href</a:t>
            </a:r>
            <a:r>
              <a:rPr lang="fr-FR" altLang="ja-JP" sz="2400" dirty="0" smtClean="0"/>
              <a:t>='http://</a:t>
            </a:r>
            <a:r>
              <a:rPr lang="fr-FR" altLang="ja-JP" sz="2400" dirty="0" err="1" smtClean="0"/>
              <a:t>portal.cyberjapan.jp</a:t>
            </a:r>
            <a:r>
              <a:rPr lang="fr-FR" altLang="ja-JP" sz="2400" dirty="0" smtClean="0"/>
              <a:t>/</a:t>
            </a:r>
          </a:p>
          <a:p>
            <a:r>
              <a:rPr lang="fr-FR" altLang="ja-JP" sz="2400" dirty="0"/>
              <a:t> </a:t>
            </a:r>
            <a:r>
              <a:rPr lang="fr-FR" altLang="ja-JP" sz="2400" dirty="0" smtClean="0"/>
              <a:t>   help/</a:t>
            </a:r>
            <a:r>
              <a:rPr lang="fr-FR" altLang="ja-JP" sz="2400" dirty="0" err="1" smtClean="0"/>
              <a:t>termsofuse.html</a:t>
            </a:r>
            <a:r>
              <a:rPr lang="fr-FR" altLang="ja-JP" sz="2400" dirty="0" smtClean="0"/>
              <a:t>' </a:t>
            </a:r>
            <a:r>
              <a:rPr lang="fr-FR" altLang="ja-JP" sz="2400" dirty="0" err="1" smtClean="0"/>
              <a:t>target</a:t>
            </a:r>
            <a:r>
              <a:rPr lang="fr-FR" altLang="ja-JP" sz="2400" dirty="0" smtClean="0"/>
              <a:t>='_</a:t>
            </a:r>
            <a:r>
              <a:rPr lang="fr-FR" altLang="ja-JP" sz="2400" dirty="0" err="1" smtClean="0"/>
              <a:t>blank</a:t>
            </a:r>
            <a:r>
              <a:rPr lang="fr-FR" altLang="ja-JP" sz="2400" dirty="0" smtClean="0"/>
              <a:t>'&gt;</a:t>
            </a:r>
            <a:r>
              <a:rPr lang="ja-JP" altLang="fr-FR" sz="2400" dirty="0" smtClean="0"/>
              <a:t>国土地理院</a:t>
            </a:r>
            <a:r>
              <a:rPr lang="fr-FR" altLang="ja-JP" sz="2400" dirty="0" smtClean="0"/>
              <a:t>&lt;/a&gt;" </a:t>
            </a:r>
            <a:br>
              <a:rPr lang="fr-FR" altLang="ja-JP" sz="2400" dirty="0" smtClean="0"/>
            </a:br>
            <a:r>
              <a:rPr lang="fr-FR" altLang="ja-JP" sz="2400" dirty="0" smtClean="0"/>
              <a:t>  }).</a:t>
            </a:r>
            <a:r>
              <a:rPr lang="fr-FR" altLang="ja-JP" sz="2400" dirty="0" err="1" smtClean="0"/>
              <a:t>addTo</a:t>
            </a:r>
            <a:r>
              <a:rPr lang="fr-FR" altLang="ja-JP" sz="2400" dirty="0" smtClean="0"/>
              <a:t>(</a:t>
            </a:r>
            <a:r>
              <a:rPr lang="fr-FR" altLang="ja-JP" sz="2400" dirty="0" err="1" smtClean="0"/>
              <a:t>map</a:t>
            </a:r>
            <a:r>
              <a:rPr lang="fr-FR" altLang="ja-JP" sz="2400" dirty="0" smtClean="0"/>
              <a:t>); </a:t>
            </a:r>
            <a:br>
              <a:rPr lang="fr-FR" altLang="ja-JP" sz="2400" dirty="0" smtClean="0"/>
            </a:br>
            <a:r>
              <a:rPr lang="fr-FR" altLang="ja-JP" sz="2400" dirty="0" smtClean="0"/>
              <a:t>  </a:t>
            </a:r>
            <a:r>
              <a:rPr lang="fr-FR" altLang="ja-JP" sz="2400" dirty="0" err="1" smtClean="0"/>
              <a:t>map.setView</a:t>
            </a:r>
            <a:r>
              <a:rPr lang="fr-FR" altLang="ja-JP" sz="2400" dirty="0" smtClean="0"/>
              <a:t>([35.3622222, 138.7313889], 5); </a:t>
            </a:r>
          </a:p>
          <a:p>
            <a:r>
              <a:rPr lang="fr-FR" altLang="ja-JP" sz="2400" dirty="0" smtClean="0"/>
              <a:t>&lt;/script&gt;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38941" y="6185647"/>
            <a:ext cx="677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portal.cyberjapan.jp</a:t>
            </a:r>
            <a:r>
              <a:rPr lang="en-US" altLang="ja-JP" dirty="0"/>
              <a:t>/help/development/</a:t>
            </a:r>
            <a:r>
              <a:rPr lang="en-US" altLang="ja-JP" dirty="0" err="1"/>
              <a:t>sample.html#sample-ll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991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Topics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Introduction of web map and tiled map</a:t>
            </a:r>
          </a:p>
          <a:p>
            <a:r>
              <a:rPr lang="en-US" altLang="ja-JP" dirty="0" smtClean="0"/>
              <a:t>Introduction of software and global map</a:t>
            </a:r>
          </a:p>
          <a:p>
            <a:r>
              <a:rPr lang="en-US" altLang="ja-JP" dirty="0" smtClean="0"/>
              <a:t>Create tiles from</a:t>
            </a:r>
            <a:r>
              <a:rPr kumimoji="1" lang="en-US" altLang="ja-JP" dirty="0" smtClean="0"/>
              <a:t> vector files</a:t>
            </a:r>
          </a:p>
          <a:p>
            <a:r>
              <a:rPr lang="en-US" altLang="ja-JP" dirty="0" smtClean="0"/>
              <a:t>Create tiles from raster files</a:t>
            </a:r>
          </a:p>
          <a:p>
            <a:r>
              <a:rPr lang="en-US" altLang="ja-JP" dirty="0" smtClean="0"/>
              <a:t>Create web map application with created tiles</a:t>
            </a:r>
          </a:p>
          <a:p>
            <a:r>
              <a:rPr lang="en-US" altLang="ja-JP" dirty="0" smtClean="0"/>
              <a:t>Introduction of Vector tiles and other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914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Libraries for Smartphone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Mapbox</a:t>
            </a:r>
            <a:r>
              <a:rPr lang="en-US" altLang="ja-JP" dirty="0"/>
              <a:t> </a:t>
            </a:r>
            <a:r>
              <a:rPr lang="en-US" altLang="ja-JP" dirty="0" err="1" smtClean="0"/>
              <a:t>iOS</a:t>
            </a:r>
            <a:r>
              <a:rPr lang="en-US" altLang="ja-JP" dirty="0" smtClean="0"/>
              <a:t> SDK / </a:t>
            </a:r>
            <a:r>
              <a:rPr lang="en-US" altLang="ja-JP" dirty="0" err="1" smtClean="0"/>
              <a:t>Mapbox</a:t>
            </a:r>
            <a:r>
              <a:rPr lang="en-US" altLang="ja-JP" dirty="0" smtClean="0"/>
              <a:t> Android SDK</a:t>
            </a:r>
          </a:p>
          <a:p>
            <a:pPr lvl="1"/>
            <a:r>
              <a:rPr lang="en-US" altLang="ja-JP" dirty="0" smtClean="0"/>
              <a:t>using C++ and OpenGL</a:t>
            </a:r>
          </a:p>
          <a:p>
            <a:pPr lvl="1"/>
            <a:r>
              <a:rPr lang="en-US" altLang="ja-JP" dirty="0" smtClean="0"/>
              <a:t>Supports vector tile</a:t>
            </a:r>
          </a:p>
          <a:p>
            <a:r>
              <a:rPr lang="en-US" altLang="ja-JP" dirty="0" err="1" smtClean="0"/>
              <a:t>OSMDroid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 Library</a:t>
            </a:r>
          </a:p>
          <a:p>
            <a:r>
              <a:rPr lang="en-US" altLang="ja-JP" dirty="0" smtClean="0"/>
              <a:t>Leaflet / </a:t>
            </a:r>
            <a:r>
              <a:rPr lang="en-US" altLang="ja-JP" dirty="0" err="1" smtClean="0"/>
              <a:t>OpenLayers</a:t>
            </a:r>
            <a:r>
              <a:rPr lang="en-US" altLang="ja-JP" dirty="0" smtClean="0"/>
              <a:t> / </a:t>
            </a:r>
            <a:r>
              <a:rPr lang="en-US" altLang="ja-JP" dirty="0" err="1" smtClean="0"/>
              <a:t>Mapbox</a:t>
            </a:r>
            <a:r>
              <a:rPr lang="en-US" altLang="ja-JP" dirty="0" smtClean="0"/>
              <a:t> GL JS</a:t>
            </a:r>
          </a:p>
          <a:p>
            <a:pPr lvl="1"/>
            <a:r>
              <a:rPr lang="en-US" altLang="ja-JP" dirty="0" smtClean="0"/>
              <a:t>Use JavaScript Library in </a:t>
            </a:r>
            <a:r>
              <a:rPr lang="en-US" altLang="ja-JP" dirty="0" err="1" smtClean="0"/>
              <a:t>WebView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7256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Other format</a:t>
            </a:r>
            <a:r>
              <a:rPr kumimoji="1" lang="en-US" altLang="ja-JP" dirty="0" smtClean="0"/>
              <a:t>: </a:t>
            </a:r>
            <a:r>
              <a:rPr kumimoji="1" lang="en-US" altLang="ja-JP" dirty="0" err="1" smtClean="0"/>
              <a:t>MBTiles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MBTiles</a:t>
            </a:r>
            <a:r>
              <a:rPr lang="en-US" altLang="ja-JP" dirty="0" smtClean="0"/>
              <a:t> is container of tile</a:t>
            </a:r>
          </a:p>
          <a:p>
            <a:pPr lvl="1"/>
            <a:r>
              <a:rPr kumimoji="1" lang="en-US" altLang="ja-JP" dirty="0" err="1" smtClean="0"/>
              <a:t>MBTiles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is single Database (SQLite)</a:t>
            </a:r>
          </a:p>
          <a:p>
            <a:pPr lvl="1"/>
            <a:r>
              <a:rPr lang="en-US" altLang="ja-JP" dirty="0" err="1" smtClean="0"/>
              <a:t>Tilemill</a:t>
            </a:r>
            <a:r>
              <a:rPr lang="en-US" altLang="ja-JP" dirty="0" smtClean="0"/>
              <a:t> can output </a:t>
            </a:r>
            <a:r>
              <a:rPr lang="en-US" altLang="ja-JP" dirty="0" err="1" smtClean="0"/>
              <a:t>MBTiles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TMS schema (not </a:t>
            </a:r>
            <a:r>
              <a:rPr kumimoji="1" lang="en-US" altLang="ja-JP" dirty="0" err="1" smtClean="0"/>
              <a:t>zxy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4" name="図 3" descr="スクリーンショット 2015-10-24 15.3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86" y="3749585"/>
            <a:ext cx="2132244" cy="2896766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3751597" y="4385827"/>
            <a:ext cx="170503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フローチャート: 磁気ディスク 8"/>
          <p:cNvSpPr/>
          <p:nvPr/>
        </p:nvSpPr>
        <p:spPr>
          <a:xfrm>
            <a:off x="6208690" y="3844948"/>
            <a:ext cx="914400" cy="1081759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197323"/>
              </p:ext>
            </p:extLst>
          </p:nvPr>
        </p:nvGraphicFramePr>
        <p:xfrm>
          <a:off x="4604116" y="5183311"/>
          <a:ext cx="40826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671"/>
                <a:gridCol w="1020671"/>
                <a:gridCol w="1020671"/>
                <a:gridCol w="1020671"/>
              </a:tblGrid>
              <a:tr h="327369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Ｘ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Ｙ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Ｚ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blob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(binary)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241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362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(binary)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03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Work Shop: creating tiled map using Global </a:t>
            </a:r>
            <a:r>
              <a:rPr kumimoji="1" lang="en-US" altLang="ja-JP" dirty="0" err="1" smtClean="0"/>
              <a:t>MaP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124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The Goal for this workshop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Create “your country” tiled map using Globa</a:t>
            </a:r>
            <a:r>
              <a:rPr lang="en-US" altLang="ja-JP" dirty="0" smtClean="0"/>
              <a:t>l Map.</a:t>
            </a:r>
          </a:p>
          <a:p>
            <a:pPr lvl="1"/>
            <a:r>
              <a:rPr lang="en-US" altLang="ja-JP" dirty="0" smtClean="0"/>
              <a:t>Customize map design.</a:t>
            </a:r>
          </a:p>
          <a:p>
            <a:r>
              <a:rPr kumimoji="1" lang="en-US" altLang="ja-JP" dirty="0" smtClean="0"/>
              <a:t>Create simple web site.</a:t>
            </a:r>
          </a:p>
        </p:txBody>
      </p:sp>
    </p:spTree>
    <p:extLst>
      <p:ext uri="{BB962C8B-B14F-4D97-AF65-F5344CB8AC3E}">
        <p14:creationId xmlns:p14="http://schemas.microsoft.com/office/powerpoint/2010/main" val="260000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Steps for this workshop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Make sense about Software and Global Map.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Download Global Map.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Design map and generate tiled map from vector files.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Design map and generate tiled map from raster files.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Create simple web site.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734366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OS / Software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OS: </a:t>
            </a:r>
            <a:r>
              <a:rPr kumimoji="1" lang="en-US" altLang="ja-JP" dirty="0" err="1" smtClean="0"/>
              <a:t>OSGeo</a:t>
            </a:r>
            <a:r>
              <a:rPr kumimoji="1" lang="en-US" altLang="ja-JP" dirty="0" smtClean="0"/>
              <a:t>-Live 10.0 or Windows 7 </a:t>
            </a:r>
          </a:p>
          <a:p>
            <a:r>
              <a:rPr kumimoji="1" lang="en-US" altLang="ja-JP" dirty="0" smtClean="0"/>
              <a:t>GDAL/OGR</a:t>
            </a:r>
          </a:p>
          <a:p>
            <a:r>
              <a:rPr lang="en-US" altLang="ja-JP" dirty="0" smtClean="0"/>
              <a:t>QGIS</a:t>
            </a:r>
            <a:endParaRPr kumimoji="1" lang="en-US" altLang="ja-JP" dirty="0" smtClean="0"/>
          </a:p>
          <a:p>
            <a:r>
              <a:rPr lang="en-US" altLang="ja-JP" dirty="0" err="1" smtClean="0"/>
              <a:t>Tilemill</a:t>
            </a:r>
            <a:r>
              <a:rPr lang="en-US" altLang="ja-JP" dirty="0" smtClean="0"/>
              <a:t> (or </a:t>
            </a:r>
            <a:r>
              <a:rPr lang="en-US" altLang="ja-JP" dirty="0" err="1" smtClean="0"/>
              <a:t>TileOven</a:t>
            </a:r>
            <a:r>
              <a:rPr lang="en-US" altLang="ja-JP" dirty="0" smtClean="0"/>
              <a:t>)</a:t>
            </a:r>
          </a:p>
          <a:p>
            <a:pPr lvl="1"/>
            <a:r>
              <a:rPr lang="en-US" altLang="ja-JP" dirty="0" err="1" smtClean="0"/>
              <a:t>Mapnik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Carto</a:t>
            </a:r>
            <a:r>
              <a:rPr lang="en-US" altLang="ja-JP" dirty="0" smtClean="0"/>
              <a:t> / </a:t>
            </a:r>
            <a:r>
              <a:rPr lang="en-US" altLang="ja-JP" dirty="0" err="1" smtClean="0"/>
              <a:t>CartoCSS</a:t>
            </a:r>
            <a:endParaRPr lang="en-US" altLang="ja-JP" dirty="0" smtClean="0"/>
          </a:p>
          <a:p>
            <a:r>
              <a:rPr lang="en-US" altLang="ja-JP" dirty="0" err="1" smtClean="0"/>
              <a:t>Leaflet.js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600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OSGeoLive</a:t>
            </a:r>
            <a:r>
              <a:rPr kumimoji="1" lang="en-US" altLang="ja-JP" dirty="0" smtClean="0"/>
              <a:t> 10.0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err="1" smtClean="0"/>
              <a:t>OSGeo</a:t>
            </a:r>
            <a:r>
              <a:rPr kumimoji="1" lang="en-US" altLang="ja-JP" dirty="0" smtClean="0"/>
              <a:t>-Live is Linux distribution includes too many open source geospatial software.</a:t>
            </a:r>
          </a:p>
          <a:p>
            <a:pPr lvl="1"/>
            <a:r>
              <a:rPr lang="en-US" altLang="ja-JP" dirty="0" smtClean="0"/>
              <a:t>Easy to try too many software.</a:t>
            </a:r>
          </a:p>
          <a:p>
            <a:pPr lvl="1"/>
            <a:r>
              <a:rPr lang="en-US" altLang="ja-JP" dirty="0" err="1" smtClean="0"/>
              <a:t>OSGeo</a:t>
            </a:r>
            <a:r>
              <a:rPr lang="en-US" altLang="ja-JP" dirty="0" smtClean="0"/>
              <a:t>-Live 10.0 is based on </a:t>
            </a:r>
            <a:r>
              <a:rPr lang="en-US" altLang="ja-JP" dirty="0" err="1" smtClean="0"/>
              <a:t>Lubuntu</a:t>
            </a:r>
            <a:r>
              <a:rPr lang="en-US" altLang="ja-JP" dirty="0"/>
              <a:t> </a:t>
            </a:r>
            <a:r>
              <a:rPr lang="en-US" altLang="ja-JP" dirty="0" smtClean="0"/>
              <a:t>16.04 (Ubuntu 16.04).</a:t>
            </a:r>
            <a:r>
              <a:rPr kumimoji="1" lang="en-US" altLang="ja-JP" dirty="0" smtClean="0"/>
              <a:t> </a:t>
            </a:r>
          </a:p>
          <a:p>
            <a:r>
              <a:rPr lang="en-US" altLang="ja-JP" dirty="0">
                <a:hlinkClick r:id="rId2"/>
              </a:rPr>
              <a:t>http://live.osgeo.org/en/</a:t>
            </a:r>
            <a:r>
              <a:rPr lang="en-US" altLang="ja-JP" dirty="0" smtClean="0">
                <a:hlinkClick r:id="rId2"/>
              </a:rPr>
              <a:t>index.html</a:t>
            </a:r>
            <a:endParaRPr lang="en-US" altLang="ja-JP" dirty="0" smtClean="0"/>
          </a:p>
          <a:p>
            <a:r>
              <a:rPr lang="en-US" altLang="ja-JP" dirty="0" smtClean="0"/>
              <a:t>This presentation targets </a:t>
            </a:r>
            <a:r>
              <a:rPr lang="en-US" altLang="ja-JP" dirty="0" err="1" smtClean="0"/>
              <a:t>OSGeo</a:t>
            </a:r>
            <a:r>
              <a:rPr lang="en-US" altLang="ja-JP" dirty="0" smtClean="0"/>
              <a:t>-Live 10.0 and  Windows 7 64bit with OSGeo4W.</a:t>
            </a:r>
          </a:p>
          <a:p>
            <a:pPr lvl="1"/>
            <a:r>
              <a:rPr lang="en-US" altLang="ja-JP" dirty="0" smtClean="0"/>
              <a:t>Also you can try in Ubuntu 16.04 .</a:t>
            </a:r>
          </a:p>
          <a:p>
            <a:pPr lvl="1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9237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GDAL/OGR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http://</a:t>
            </a:r>
            <a:r>
              <a:rPr lang="en-US" altLang="ja-JP" dirty="0" err="1">
                <a:hlinkClick r:id="rId2"/>
              </a:rPr>
              <a:t>gdal.org</a:t>
            </a:r>
            <a:r>
              <a:rPr lang="en-US" altLang="ja-JP" dirty="0">
                <a:hlinkClick r:id="rId2"/>
              </a:rPr>
              <a:t>/</a:t>
            </a:r>
            <a:endParaRPr kumimoji="1" lang="en-US" altLang="ja-JP" dirty="0" smtClean="0"/>
          </a:p>
          <a:p>
            <a:r>
              <a:rPr kumimoji="1" lang="en-US" altLang="ja-JP" dirty="0" smtClean="0"/>
              <a:t>GDAL/OGR is translator library for raster and vector geospatial data formats.</a:t>
            </a:r>
          </a:p>
          <a:p>
            <a:pPr lvl="1"/>
            <a:r>
              <a:rPr lang="en-US" altLang="ja-JP" dirty="0" smtClean="0"/>
              <a:t>GDAL: for raster files</a:t>
            </a:r>
          </a:p>
          <a:p>
            <a:pPr lvl="1"/>
            <a:r>
              <a:rPr kumimoji="1" lang="en-US" altLang="ja-JP" dirty="0" smtClean="0"/>
              <a:t>OGR: for vector files</a:t>
            </a:r>
          </a:p>
          <a:p>
            <a:r>
              <a:rPr kumimoji="1" lang="en-US" altLang="ja-JP" dirty="0" smtClean="0"/>
              <a:t>Also include command line tools.</a:t>
            </a:r>
          </a:p>
          <a:p>
            <a:pPr lvl="1"/>
            <a:r>
              <a:rPr lang="en-US" altLang="ja-JP" dirty="0" smtClean="0"/>
              <a:t>o</a:t>
            </a:r>
            <a:r>
              <a:rPr kumimoji="1" lang="en-US" altLang="ja-JP" dirty="0" smtClean="0"/>
              <a:t>gr2ogr: convert vector format</a:t>
            </a:r>
          </a:p>
          <a:p>
            <a:r>
              <a:rPr lang="en-US" altLang="ja-JP" dirty="0" smtClean="0"/>
              <a:t>Using convert files in this workshop.</a:t>
            </a:r>
          </a:p>
        </p:txBody>
      </p:sp>
    </p:spTree>
    <p:extLst>
      <p:ext uri="{BB962C8B-B14F-4D97-AF65-F5344CB8AC3E}">
        <p14:creationId xmlns:p14="http://schemas.microsoft.com/office/powerpoint/2010/main" val="344868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QGIS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Open Source Geographic Information System</a:t>
            </a:r>
          </a:p>
          <a:p>
            <a:pPr marL="342900" lvl="1" indent="-342900">
              <a:buFont typeface="Arial"/>
              <a:buChar char="•"/>
            </a:pPr>
            <a:r>
              <a:rPr lang="en-US" altLang="ja-JP" dirty="0"/>
              <a:t>Some GDAL/OGR utilities can run from QGIS</a:t>
            </a:r>
            <a:r>
              <a:rPr lang="en-US" altLang="ja-JP" dirty="0" smtClean="0"/>
              <a:t>.</a:t>
            </a:r>
            <a:endParaRPr kumimoji="1" lang="en-US" altLang="ja-JP" dirty="0" smtClean="0"/>
          </a:p>
          <a:p>
            <a:r>
              <a:rPr lang="en-US" altLang="ja-JP" dirty="0"/>
              <a:t>﻿</a:t>
            </a:r>
            <a:r>
              <a:rPr lang="en-US" altLang="ja-JP" dirty="0" smtClean="0">
                <a:hlinkClick r:id="rId2"/>
              </a:rPr>
              <a:t>http</a:t>
            </a:r>
            <a:r>
              <a:rPr lang="en-US" altLang="ja-JP" dirty="0">
                <a:hlinkClick r:id="rId2"/>
              </a:rPr>
              <a:t>://</a:t>
            </a:r>
            <a:r>
              <a:rPr lang="en-US" altLang="ja-JP" dirty="0" smtClean="0">
                <a:hlinkClick r:id="rId2"/>
              </a:rPr>
              <a:t>www.qgis.org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 descr="qgis-webs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57" y="3520798"/>
            <a:ext cx="6148510" cy="33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Tilemill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Open source design map tool.</a:t>
            </a:r>
          </a:p>
          <a:p>
            <a:r>
              <a:rPr lang="en-US" altLang="ja-JP" dirty="0" smtClean="0">
                <a:hlinkClick r:id="rId2"/>
              </a:rPr>
              <a:t>https://tilemill-project.github.io/tilemill/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5" name="図 4" descr="tilemill-webs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19" y="3041988"/>
            <a:ext cx="7030677" cy="381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12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Web map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“Web map” is…</a:t>
            </a:r>
          </a:p>
          <a:p>
            <a:pPr lvl="1"/>
            <a:r>
              <a:rPr lang="en-US" altLang="ja-JP" dirty="0" smtClean="0"/>
              <a:t>Clickable map</a:t>
            </a:r>
          </a:p>
          <a:p>
            <a:pPr lvl="1"/>
            <a:r>
              <a:rPr lang="en-US" altLang="ja-JP" dirty="0" err="1" smtClean="0"/>
              <a:t>Georeferenced</a:t>
            </a:r>
            <a:r>
              <a:rPr lang="en-US" altLang="ja-JP" dirty="0" smtClean="0"/>
              <a:t> map images</a:t>
            </a:r>
          </a:p>
          <a:p>
            <a:pPr lvl="1"/>
            <a:r>
              <a:rPr kumimoji="1" lang="en-US" altLang="ja-JP" dirty="0" smtClean="0"/>
              <a:t>Tiled web map</a:t>
            </a:r>
          </a:p>
        </p:txBody>
      </p:sp>
    </p:spTree>
    <p:extLst>
      <p:ext uri="{BB962C8B-B14F-4D97-AF65-F5344CB8AC3E}">
        <p14:creationId xmlns:p14="http://schemas.microsoft.com/office/powerpoint/2010/main" val="44062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Notice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Tilemill</a:t>
            </a:r>
            <a:r>
              <a:rPr kumimoji="1" lang="en-US" altLang="ja-JP" dirty="0" smtClean="0"/>
              <a:t> supports Windows, </a:t>
            </a:r>
            <a:r>
              <a:rPr kumimoji="1" lang="en-US" altLang="ja-JP" dirty="0" err="1" smtClean="0"/>
              <a:t>macOS</a:t>
            </a:r>
            <a:r>
              <a:rPr kumimoji="1" lang="en-US" altLang="ja-JP" dirty="0" smtClean="0"/>
              <a:t>, and Linux but </a:t>
            </a:r>
            <a:r>
              <a:rPr kumimoji="1" lang="en-US" altLang="ja-JP" dirty="0" err="1" smtClean="0"/>
              <a:t>Tilemill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is not support recent Ubuntu.</a:t>
            </a:r>
          </a:p>
          <a:p>
            <a:pPr lvl="1"/>
            <a:r>
              <a:rPr kumimoji="1" lang="en-US" altLang="ja-JP" dirty="0" smtClean="0"/>
              <a:t>If you use Ubuntu 15.04 over, need to use </a:t>
            </a:r>
            <a:r>
              <a:rPr kumimoji="1" lang="en-US" altLang="ja-JP" dirty="0" err="1" smtClean="0"/>
              <a:t>TileOven</a:t>
            </a:r>
            <a:r>
              <a:rPr kumimoji="1" lang="en-US" altLang="ja-JP" dirty="0" smtClean="0"/>
              <a:t> with server mode.</a:t>
            </a:r>
          </a:p>
          <a:p>
            <a:pPr lvl="1"/>
            <a:r>
              <a:rPr kumimoji="1" lang="en-US" altLang="ja-JP" dirty="0" err="1" smtClean="0"/>
              <a:t>TileOven</a:t>
            </a:r>
            <a:r>
              <a:rPr kumimoji="1" lang="en-US" altLang="ja-JP" dirty="0" smtClean="0"/>
              <a:t> is fork of </a:t>
            </a:r>
            <a:r>
              <a:rPr kumimoji="1" lang="en-US" altLang="ja-JP" dirty="0" err="1" smtClean="0"/>
              <a:t>Tilemill</a:t>
            </a:r>
            <a:r>
              <a:rPr kumimoji="1" lang="en-US" altLang="ja-JP" dirty="0" smtClean="0"/>
              <a:t>, </a:t>
            </a:r>
            <a:r>
              <a:rPr lang="en-US" altLang="ja-JP" dirty="0" smtClean="0"/>
              <a:t>it supports recent Ubuntu.</a:t>
            </a:r>
          </a:p>
          <a:p>
            <a:r>
              <a:rPr kumimoji="1" lang="en-US" altLang="ja-JP" dirty="0" err="1" smtClean="0"/>
              <a:t>OSGeoLive</a:t>
            </a:r>
            <a:r>
              <a:rPr kumimoji="1" lang="en-US" altLang="ja-JP" dirty="0" smtClean="0"/>
              <a:t> 9.5 </a:t>
            </a:r>
            <a:r>
              <a:rPr lang="en-US" altLang="ja-JP" dirty="0" smtClean="0"/>
              <a:t>includes </a:t>
            </a:r>
            <a:r>
              <a:rPr lang="en-US" altLang="ja-JP" dirty="0" err="1" smtClean="0"/>
              <a:t>Tilemill</a:t>
            </a:r>
            <a:r>
              <a:rPr lang="en-US" altLang="ja-JP" dirty="0" smtClean="0"/>
              <a:t> but </a:t>
            </a:r>
            <a:r>
              <a:rPr lang="en-US" altLang="ja-JP" dirty="0" err="1" smtClean="0"/>
              <a:t>OSGeoLive</a:t>
            </a:r>
            <a:r>
              <a:rPr lang="en-US" altLang="ja-JP" dirty="0" smtClean="0"/>
              <a:t> 10.0 removes </a:t>
            </a:r>
            <a:r>
              <a:rPr lang="en-US" altLang="ja-JP" dirty="0" err="1" smtClean="0"/>
              <a:t>Tilemill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9803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Install </a:t>
            </a:r>
            <a:r>
              <a:rPr kumimoji="1" lang="en-US" altLang="ja-JP" dirty="0" err="1" smtClean="0"/>
              <a:t>TileOven</a:t>
            </a:r>
            <a:r>
              <a:rPr kumimoji="1" lang="en-US" altLang="ja-JP" dirty="0" smtClean="0"/>
              <a:t> in </a:t>
            </a:r>
            <a:r>
              <a:rPr kumimoji="1" lang="en-US" altLang="ja-JP" dirty="0" err="1" smtClean="0"/>
              <a:t>OSGeo</a:t>
            </a:r>
            <a:r>
              <a:rPr kumimoji="1" lang="en-US" altLang="ja-JP" dirty="0" smtClean="0"/>
              <a:t>-Live 10.0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Install some package at first.</a:t>
            </a:r>
          </a:p>
          <a:p>
            <a:endParaRPr lang="en-US" altLang="ja-JP" dirty="0"/>
          </a:p>
          <a:p>
            <a:r>
              <a:rPr lang="en-US" altLang="ja-JP" dirty="0" smtClean="0"/>
              <a:t>Fetch source code and build node libraries.</a:t>
            </a:r>
          </a:p>
          <a:p>
            <a:endParaRPr kumimoji="1" lang="en-US" altLang="ja-JP" dirty="0"/>
          </a:p>
          <a:p>
            <a:endParaRPr lang="en-US" altLang="ja-JP" dirty="0" smtClean="0"/>
          </a:p>
          <a:p>
            <a:r>
              <a:rPr kumimoji="1" lang="en-US" altLang="ja-JP" dirty="0" smtClean="0"/>
              <a:t>Run </a:t>
            </a:r>
            <a:r>
              <a:rPr lang="en-US" altLang="ja-JP" dirty="0" err="1" smtClean="0"/>
              <a:t>index.js</a:t>
            </a:r>
            <a:r>
              <a:rPr lang="en-US" altLang="ja-JP" dirty="0" smtClean="0"/>
              <a:t> and open </a:t>
            </a:r>
            <a:r>
              <a:rPr lang="en-US" altLang="ja-JP" dirty="0" smtClean="0">
                <a:hlinkClick r:id="rId2"/>
              </a:rPr>
              <a:t>http://localhost:20009</a:t>
            </a:r>
            <a:endParaRPr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08708" y="2355885"/>
            <a:ext cx="474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# a</a:t>
            </a:r>
            <a:r>
              <a:rPr kumimoji="1" lang="en-US" altLang="ja-JP" dirty="0" smtClean="0"/>
              <a:t>pt-get install </a:t>
            </a:r>
            <a:r>
              <a:rPr kumimoji="1" lang="en-US" altLang="ja-JP" dirty="0" err="1" smtClean="0"/>
              <a:t>nodejs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nodejs</a:t>
            </a:r>
            <a:r>
              <a:rPr kumimoji="1" lang="en-US" altLang="ja-JP" dirty="0" smtClean="0"/>
              <a:t>-legacy </a:t>
            </a:r>
            <a:r>
              <a:rPr kumimoji="1" lang="en-US" altLang="ja-JP" dirty="0" err="1" smtClean="0"/>
              <a:t>nodejs-dev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08708" y="3441725"/>
            <a:ext cx="4903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$ </a:t>
            </a:r>
            <a:r>
              <a:rPr lang="en-US" altLang="ja-JP" dirty="0" err="1" smtClean="0"/>
              <a:t>git</a:t>
            </a:r>
            <a:r>
              <a:rPr lang="en-US" altLang="ja-JP" dirty="0" smtClean="0"/>
              <a:t> </a:t>
            </a:r>
            <a:r>
              <a:rPr lang="en-US" altLang="ja-JP" dirty="0"/>
              <a:t>clone </a:t>
            </a:r>
            <a:r>
              <a:rPr lang="en-US" altLang="ja-JP" dirty="0">
                <a:hlinkClick r:id="rId3"/>
              </a:rPr>
              <a:t>https://github.com/florianf/</a:t>
            </a:r>
            <a:r>
              <a:rPr lang="en-US" altLang="ja-JP" dirty="0" smtClean="0">
                <a:hlinkClick r:id="rId3"/>
              </a:rPr>
              <a:t>tileoven.git</a:t>
            </a:r>
            <a:endParaRPr lang="en-US" altLang="ja-JP" dirty="0" smtClean="0"/>
          </a:p>
          <a:p>
            <a:r>
              <a:rPr kumimoji="1" lang="en-US" altLang="ja-JP" dirty="0" smtClean="0"/>
              <a:t>$ cd </a:t>
            </a:r>
            <a:r>
              <a:rPr kumimoji="1" lang="en-US" altLang="ja-JP" dirty="0" err="1" smtClean="0"/>
              <a:t>tileoven</a:t>
            </a:r>
            <a:endParaRPr kumimoji="1" lang="en-US" altLang="ja-JP" dirty="0" smtClean="0"/>
          </a:p>
          <a:p>
            <a:r>
              <a:rPr lang="en-US" altLang="ja-JP" dirty="0" smtClean="0"/>
              <a:t>$ </a:t>
            </a:r>
            <a:r>
              <a:rPr lang="en-US" altLang="ja-JP" dirty="0" err="1" smtClean="0"/>
              <a:t>npm</a:t>
            </a:r>
            <a:r>
              <a:rPr lang="en-US" altLang="ja-JP" dirty="0" smtClean="0"/>
              <a:t> install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308708" y="5267820"/>
            <a:ext cx="5351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$ node </a:t>
            </a:r>
            <a:r>
              <a:rPr lang="en-US" altLang="ja-JP" dirty="0" err="1" smtClean="0"/>
              <a:t>index.js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5637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Tileoven</a:t>
            </a:r>
            <a:r>
              <a:rPr kumimoji="1" lang="en-US" altLang="ja-JP" dirty="0" smtClean="0"/>
              <a:t> in web browser</a:t>
            </a:r>
            <a:endParaRPr kumimoji="1" lang="ja-JP" altLang="en-US" dirty="0"/>
          </a:p>
        </p:txBody>
      </p:sp>
      <p:pic>
        <p:nvPicPr>
          <p:cNvPr id="5" name="図 4" descr="tileoven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85" y="1638171"/>
            <a:ext cx="7176089" cy="487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36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mapnik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Open source mapping toolkit for map rendering.</a:t>
            </a:r>
          </a:p>
          <a:p>
            <a:r>
              <a:rPr lang="en-US" altLang="ja-JP" dirty="0" err="1" smtClean="0"/>
              <a:t>OpenStreetMap</a:t>
            </a:r>
            <a:r>
              <a:rPr lang="en-US" altLang="ja-JP" dirty="0" smtClean="0"/>
              <a:t> use this software.</a:t>
            </a:r>
          </a:p>
          <a:p>
            <a:r>
              <a:rPr lang="en-US" altLang="ja-JP" dirty="0" err="1" smtClean="0"/>
              <a:t>Tilemill</a:t>
            </a:r>
            <a:r>
              <a:rPr lang="en-US" altLang="ja-JP" dirty="0" smtClean="0"/>
              <a:t> can export </a:t>
            </a:r>
            <a:r>
              <a:rPr lang="en-US" altLang="ja-JP" dirty="0" err="1" smtClean="0"/>
              <a:t>mapnik</a:t>
            </a:r>
            <a:r>
              <a:rPr lang="en-US" altLang="ja-JP" dirty="0" smtClean="0"/>
              <a:t> xml from style.</a:t>
            </a:r>
          </a:p>
          <a:p>
            <a:r>
              <a:rPr lang="en-US" altLang="ja-JP" dirty="0">
                <a:hlinkClick r:id="rId2"/>
              </a:rPr>
              <a:t>http://mapnik.org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03027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</a:t>
            </a:r>
            <a:r>
              <a:rPr kumimoji="1" lang="en-US" altLang="ja-JP" dirty="0" err="1" smtClean="0"/>
              <a:t>arto</a:t>
            </a:r>
            <a:r>
              <a:rPr kumimoji="1" lang="en-US" altLang="ja-JP" dirty="0" smtClean="0"/>
              <a:t> / </a:t>
            </a:r>
            <a:r>
              <a:rPr kumimoji="1" lang="en-US" altLang="ja-JP" dirty="0" err="1" smtClean="0"/>
              <a:t>CartoCSS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CSS-like </a:t>
            </a:r>
            <a:r>
              <a:rPr kumimoji="1" lang="en-US" altLang="ja-JP" dirty="0" err="1" smtClean="0"/>
              <a:t>stylesheet</a:t>
            </a:r>
            <a:r>
              <a:rPr kumimoji="1" lang="en-US" altLang="ja-JP" dirty="0" smtClean="0"/>
              <a:t> for map.</a:t>
            </a:r>
          </a:p>
          <a:p>
            <a:r>
              <a:rPr kumimoji="1" lang="en-US" altLang="ja-JP" dirty="0" err="1" smtClean="0"/>
              <a:t>Tilemill</a:t>
            </a:r>
            <a:r>
              <a:rPr kumimoji="1" lang="en-US" altLang="ja-JP" dirty="0" smtClean="0"/>
              <a:t> style file (*.</a:t>
            </a:r>
            <a:r>
              <a:rPr kumimoji="1" lang="en-US" altLang="ja-JP" dirty="0" err="1" smtClean="0"/>
              <a:t>mss</a:t>
            </a:r>
            <a:r>
              <a:rPr kumimoji="1" lang="en-US" altLang="ja-JP" dirty="0" smtClean="0"/>
              <a:t>) is </a:t>
            </a:r>
            <a:r>
              <a:rPr kumimoji="1" lang="en-US" altLang="ja-JP" dirty="0" err="1" smtClean="0"/>
              <a:t>CartoCSS</a:t>
            </a:r>
            <a:r>
              <a:rPr kumimoji="1" lang="en-US" altLang="ja-JP" dirty="0" smtClean="0"/>
              <a:t>.</a:t>
            </a:r>
          </a:p>
          <a:p>
            <a:pPr lvl="1"/>
            <a:r>
              <a:rPr lang="en-US" altLang="ja-JP" dirty="0" err="1" smtClean="0"/>
              <a:t>Tilemill</a:t>
            </a:r>
            <a:r>
              <a:rPr lang="en-US" altLang="ja-JP" dirty="0" smtClean="0"/>
              <a:t> project file (*.mml) will translate to </a:t>
            </a:r>
            <a:r>
              <a:rPr lang="en-US" altLang="ja-JP" dirty="0" err="1" smtClean="0"/>
              <a:t>mapnik</a:t>
            </a:r>
            <a:r>
              <a:rPr lang="en-US" altLang="ja-JP" dirty="0" smtClean="0"/>
              <a:t> xml and rendered using </a:t>
            </a:r>
            <a:r>
              <a:rPr lang="en-US" altLang="ja-JP" dirty="0" err="1" smtClean="0"/>
              <a:t>mapnik</a:t>
            </a:r>
            <a:r>
              <a:rPr lang="en-US" altLang="ja-JP" dirty="0" smtClean="0"/>
              <a:t>.</a:t>
            </a:r>
          </a:p>
          <a:p>
            <a:pPr marL="457200" lvl="1" indent="0">
              <a:buNone/>
            </a:pP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" name="フローチャート: 処理 3"/>
          <p:cNvSpPr/>
          <p:nvPr/>
        </p:nvSpPr>
        <p:spPr>
          <a:xfrm>
            <a:off x="2764734" y="5161873"/>
            <a:ext cx="914400" cy="61264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carto</a:t>
            </a:r>
            <a:endParaRPr kumimoji="1" lang="ja-JP" altLang="en-US" dirty="0"/>
          </a:p>
        </p:txBody>
      </p:sp>
      <p:sp>
        <p:nvSpPr>
          <p:cNvPr id="5" name="フローチャート: データ 4"/>
          <p:cNvSpPr/>
          <p:nvPr/>
        </p:nvSpPr>
        <p:spPr>
          <a:xfrm>
            <a:off x="4021537" y="5173632"/>
            <a:ext cx="2081322" cy="612648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Mapnik</a:t>
            </a:r>
            <a:r>
              <a:rPr kumimoji="1" lang="en-US" altLang="ja-JP" dirty="0" smtClean="0"/>
              <a:t> xml</a:t>
            </a:r>
            <a:endParaRPr kumimoji="1" lang="ja-JP" altLang="en-US" dirty="0"/>
          </a:p>
        </p:txBody>
      </p:sp>
      <p:sp>
        <p:nvSpPr>
          <p:cNvPr id="6" name="フローチャート: データ 5"/>
          <p:cNvSpPr/>
          <p:nvPr/>
        </p:nvSpPr>
        <p:spPr>
          <a:xfrm>
            <a:off x="199435" y="5161416"/>
            <a:ext cx="2081322" cy="612648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Tilemill</a:t>
            </a:r>
            <a:r>
              <a:rPr kumimoji="1" lang="en-US" altLang="ja-JP" dirty="0" smtClean="0"/>
              <a:t> project</a:t>
            </a:r>
            <a:endParaRPr kumimoji="1" lang="ja-JP" altLang="en-US" dirty="0"/>
          </a:p>
        </p:txBody>
      </p:sp>
      <p:sp>
        <p:nvSpPr>
          <p:cNvPr id="7" name="フローチャート: 処理 6"/>
          <p:cNvSpPr/>
          <p:nvPr/>
        </p:nvSpPr>
        <p:spPr>
          <a:xfrm>
            <a:off x="6515350" y="5161416"/>
            <a:ext cx="914400" cy="61264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mapnik</a:t>
            </a:r>
            <a:endParaRPr kumimoji="1" lang="ja-JP" altLang="en-US" dirty="0"/>
          </a:p>
        </p:txBody>
      </p:sp>
      <p:sp>
        <p:nvSpPr>
          <p:cNvPr id="8" name="フローチャート: 代替処理 7"/>
          <p:cNvSpPr/>
          <p:nvPr/>
        </p:nvSpPr>
        <p:spPr>
          <a:xfrm>
            <a:off x="7866691" y="5161416"/>
            <a:ext cx="914400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map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>
            <a:stCxn id="6" idx="5"/>
            <a:endCxn id="4" idx="1"/>
          </p:cNvCxnSpPr>
          <p:nvPr/>
        </p:nvCxnSpPr>
        <p:spPr>
          <a:xfrm>
            <a:off x="2072625" y="5467740"/>
            <a:ext cx="692109" cy="4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4" idx="3"/>
            <a:endCxn id="5" idx="2"/>
          </p:cNvCxnSpPr>
          <p:nvPr/>
        </p:nvCxnSpPr>
        <p:spPr>
          <a:xfrm>
            <a:off x="3679134" y="5468197"/>
            <a:ext cx="550535" cy="11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5" idx="5"/>
            <a:endCxn id="7" idx="1"/>
          </p:cNvCxnSpPr>
          <p:nvPr/>
        </p:nvCxnSpPr>
        <p:spPr>
          <a:xfrm flipV="1">
            <a:off x="5894727" y="5467740"/>
            <a:ext cx="620623" cy="122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7" idx="3"/>
            <a:endCxn id="8" idx="1"/>
          </p:cNvCxnSpPr>
          <p:nvPr/>
        </p:nvCxnSpPr>
        <p:spPr>
          <a:xfrm>
            <a:off x="7429750" y="5467740"/>
            <a:ext cx="4369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808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Leaflet.js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Open Source JavaScript Library for interactive map.</a:t>
            </a:r>
          </a:p>
          <a:p>
            <a:r>
              <a:rPr lang="en-US" altLang="ja-JP" dirty="0">
                <a:hlinkClick r:id="rId2"/>
              </a:rPr>
              <a:t>http://leafletjs.com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5" name="図 4" descr="leafl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12" y="3346925"/>
            <a:ext cx="4969597" cy="34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Support files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https://github.com/smellman/</a:t>
            </a:r>
            <a:r>
              <a:rPr lang="en-US" altLang="ja-JP" dirty="0" smtClean="0">
                <a:hlinkClick r:id="rId2"/>
              </a:rPr>
              <a:t>creating_tiles_with_global_map_support_files</a:t>
            </a:r>
            <a:endParaRPr lang="en-US" altLang="ja-JP" dirty="0" smtClean="0"/>
          </a:p>
          <a:p>
            <a:r>
              <a:rPr kumimoji="1" lang="en-US" altLang="ja-JP" dirty="0" smtClean="0"/>
              <a:t>Support files for this workshop.</a:t>
            </a:r>
          </a:p>
          <a:p>
            <a:r>
              <a:rPr lang="en-US" altLang="ja-JP" dirty="0" smtClean="0"/>
              <a:t>Click “Download ZIP” in this page.</a:t>
            </a:r>
            <a:endParaRPr lang="en-US" altLang="ja-JP" dirty="0"/>
          </a:p>
          <a:p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47761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Global Map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Digital geographic information</a:t>
            </a:r>
          </a:p>
          <a:p>
            <a:pPr lvl="1"/>
            <a:r>
              <a:rPr kumimoji="1" lang="en-US" altLang="ja-JP" dirty="0" smtClean="0"/>
              <a:t>Provided by International Steering Committee for Global Mapping (ISCGM)</a:t>
            </a:r>
          </a:p>
          <a:p>
            <a:pPr lvl="1"/>
            <a:r>
              <a:rPr lang="en-US" altLang="ja-JP" dirty="0" smtClean="0"/>
              <a:t>Composed of 8 Data Sets</a:t>
            </a:r>
          </a:p>
          <a:p>
            <a:pPr lvl="2"/>
            <a:r>
              <a:rPr kumimoji="1" lang="en-US" altLang="ja-JP" dirty="0" smtClean="0"/>
              <a:t>Vector Data (Transportation, Boundaries, Drainage, Population </a:t>
            </a:r>
            <a:r>
              <a:rPr kumimoji="1" lang="en-US" altLang="ja-JP" dirty="0" err="1" smtClean="0"/>
              <a:t>Centres</a:t>
            </a:r>
            <a:r>
              <a:rPr kumimoji="1" lang="en-US" altLang="ja-JP" dirty="0" smtClean="0"/>
              <a:t>)</a:t>
            </a:r>
          </a:p>
          <a:p>
            <a:pPr lvl="2"/>
            <a:r>
              <a:rPr lang="en-US" altLang="ja-JP" dirty="0" smtClean="0"/>
              <a:t>Raster Data (Elevation, Vegetation, Land Cover, Land Use)</a:t>
            </a:r>
          </a:p>
          <a:p>
            <a:pPr lvl="1"/>
            <a:r>
              <a:rPr kumimoji="1" lang="en-US" altLang="ja-JP" dirty="0" smtClean="0"/>
              <a:t>Free for </a:t>
            </a:r>
            <a:r>
              <a:rPr lang="en-US" altLang="ja-JP" dirty="0" smtClean="0"/>
              <a:t>non-commercial use.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650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http://www.iscgm.org/gm/</a:t>
            </a:r>
            <a:r>
              <a:rPr lang="en-US" altLang="ja-JP" dirty="0" smtClean="0">
                <a:hlinkClick r:id="rId2"/>
              </a:rPr>
              <a:t>national.html</a:t>
            </a:r>
            <a:endParaRPr lang="en-US" altLang="ja-JP" dirty="0" smtClean="0"/>
          </a:p>
        </p:txBody>
      </p:sp>
      <p:pic>
        <p:nvPicPr>
          <p:cNvPr id="4" name="図 3" descr="スクリーンショット 2014-10-17 6.20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94" y="2500482"/>
            <a:ext cx="7253506" cy="43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5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Formats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Vector data provide as Geography Markup Language (GML) format.</a:t>
            </a:r>
          </a:p>
          <a:p>
            <a:pPr lvl="1"/>
            <a:r>
              <a:rPr lang="en-US" altLang="ja-JP" dirty="0" smtClean="0"/>
              <a:t>Also available ESRI Shape File format as friendly format.</a:t>
            </a:r>
            <a:endParaRPr kumimoji="1" lang="en-US" altLang="ja-JP" dirty="0" smtClean="0"/>
          </a:p>
          <a:p>
            <a:r>
              <a:rPr lang="en-US" altLang="ja-JP" dirty="0" smtClean="0"/>
              <a:t>Raster data provide as Band interleaved by line (BIL) format.</a:t>
            </a:r>
          </a:p>
          <a:p>
            <a:pPr lvl="1"/>
            <a:r>
              <a:rPr kumimoji="1" lang="en-US" altLang="ja-JP" dirty="0" smtClean="0"/>
              <a:t>Also available </a:t>
            </a:r>
            <a:r>
              <a:rPr kumimoji="1" lang="en-US" altLang="ja-JP" dirty="0" err="1" smtClean="0"/>
              <a:t>Geotiff</a:t>
            </a:r>
            <a:r>
              <a:rPr kumimoji="1" lang="en-US" altLang="ja-JP" dirty="0" smtClean="0"/>
              <a:t> format as friendly format.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409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Clickable Map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Pattern 1: Using HTML ‘map’ and ‘area’ tag</a:t>
            </a:r>
          </a:p>
          <a:p>
            <a:pPr lvl="1"/>
            <a:r>
              <a:rPr lang="en-US" altLang="ja-JP" dirty="0" smtClean="0"/>
              <a:t>Many rails and bus route map</a:t>
            </a:r>
          </a:p>
          <a:p>
            <a:pPr lvl="1"/>
            <a:r>
              <a:rPr lang="en-US" altLang="ja-JP" dirty="0"/>
              <a:t>O</a:t>
            </a:r>
            <a:r>
              <a:rPr lang="en-US" altLang="ja-JP" dirty="0" smtClean="0"/>
              <a:t>ld style (from Netscape Navigator 2.0)</a:t>
            </a:r>
          </a:p>
          <a:p>
            <a:r>
              <a:rPr kumimoji="1" lang="en-US" altLang="ja-JP" dirty="0" smtClean="0"/>
              <a:t>Pattern 2: HTML5</a:t>
            </a:r>
          </a:p>
          <a:p>
            <a:pPr lvl="1"/>
            <a:r>
              <a:rPr lang="en-US" altLang="ja-JP" dirty="0" smtClean="0"/>
              <a:t>Country map</a:t>
            </a:r>
          </a:p>
          <a:p>
            <a:pPr lvl="1"/>
            <a:r>
              <a:rPr lang="en-US" altLang="ja-JP" dirty="0" smtClean="0"/>
              <a:t>Modern style</a:t>
            </a:r>
          </a:p>
          <a:p>
            <a:pPr lvl="2"/>
            <a:r>
              <a:rPr lang="en-US" altLang="ja-JP" dirty="0" smtClean="0"/>
              <a:t>Using canvas or CSS function</a:t>
            </a: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561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Specification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You can download specification for Global Map data set.</a:t>
            </a:r>
          </a:p>
          <a:p>
            <a:r>
              <a:rPr lang="en-US" altLang="ja-JP" dirty="0" smtClean="0">
                <a:hlinkClick r:id="rId2"/>
              </a:rPr>
              <a:t>http</a:t>
            </a:r>
            <a:r>
              <a:rPr lang="en-US" altLang="ja-JP" dirty="0">
                <a:hlinkClick r:id="rId2"/>
              </a:rPr>
              <a:t>://www.iscgm.org/gm/</a:t>
            </a:r>
            <a:r>
              <a:rPr lang="en-US" altLang="ja-JP" dirty="0" smtClean="0">
                <a:hlinkClick r:id="rId2"/>
              </a:rPr>
              <a:t>spec.html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0598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Download Global Map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altLang="ja-JP" dirty="0" smtClean="0">
                <a:hlinkClick r:id="rId2"/>
              </a:rPr>
              <a:t>https://www.iscgm.org/gmd/</a:t>
            </a:r>
            <a:endParaRPr lang="pl-PL" altLang="ja-JP" dirty="0" smtClean="0"/>
          </a:p>
          <a:p>
            <a:endParaRPr lang="pl-PL" altLang="ja-JP" dirty="0" smtClean="0"/>
          </a:p>
          <a:p>
            <a:endParaRPr kumimoji="1" lang="ja-JP" altLang="en-US" dirty="0"/>
          </a:p>
        </p:txBody>
      </p:sp>
      <p:pic>
        <p:nvPicPr>
          <p:cNvPr id="4" name="図 3" descr="スクリーンショット 2014-10-17 7.10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99" y="2317242"/>
            <a:ext cx="6979313" cy="45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Access to Registration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 descr="スクリーンショット_2014-10-17_7_10_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0" y="1417638"/>
            <a:ext cx="8335850" cy="54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0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Go to Registration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スクリーンショット_2014-10-17_7_12_5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6" y="1417638"/>
            <a:ext cx="7352239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0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Enter your information and confirm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スクリーンショット 2014-10-17 7.13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42" y="1417638"/>
            <a:ext cx="7210213" cy="533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3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Receive ID and Password</a:t>
            </a:r>
            <a:endParaRPr kumimoji="1" lang="ja-JP" altLang="en-US" dirty="0"/>
          </a:p>
        </p:txBody>
      </p:sp>
      <p:pic>
        <p:nvPicPr>
          <p:cNvPr id="4" name="コンテンツ プレースホルダー 3" descr="スクリーンショット_2014-10-17_7_15_1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" b="4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555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Login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スクリーンショット_2014-10-17_7_10_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43" y="1600200"/>
            <a:ext cx="7590837" cy="49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2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Select your area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2014_10_17_7_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4" y="1417638"/>
            <a:ext cx="7080331" cy="52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8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Select your country</a:t>
            </a:r>
            <a:endParaRPr kumimoji="1" lang="ja-JP" altLang="en-US" dirty="0"/>
          </a:p>
        </p:txBody>
      </p:sp>
      <p:pic>
        <p:nvPicPr>
          <p:cNvPr id="4" name="図 3" descr="2014_10_17_7_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25" y="1417638"/>
            <a:ext cx="7109194" cy="52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8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Select file</a:t>
            </a:r>
            <a:endParaRPr kumimoji="1" lang="ja-JP" altLang="en-US" dirty="0"/>
          </a:p>
        </p:txBody>
      </p:sp>
      <p:pic>
        <p:nvPicPr>
          <p:cNvPr id="5" name="図 4" descr="2014_10_17_7_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3" y="1249133"/>
            <a:ext cx="7267937" cy="53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32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Rails Map example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6862" y="6126163"/>
            <a:ext cx="5055537" cy="36847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ja-JP" dirty="0">
                <a:hlinkClick r:id="rId2"/>
              </a:rPr>
              <a:t>http://www.septa.org/maps/system</a:t>
            </a:r>
            <a:r>
              <a:rPr lang="en-US" altLang="ja-JP" dirty="0" smtClean="0">
                <a:hlinkClick r:id="rId2"/>
              </a:rPr>
              <a:t>/</a:t>
            </a:r>
            <a:r>
              <a:rPr lang="en-US" altLang="ja-JP" dirty="0" smtClean="0"/>
              <a:t>  </a:t>
            </a:r>
            <a:endParaRPr kumimoji="1" lang="ja-JP" altLang="en-US" dirty="0"/>
          </a:p>
        </p:txBody>
      </p:sp>
      <p:pic>
        <p:nvPicPr>
          <p:cNvPr id="5" name="図 4" descr="スクリーンショット 2014-10-10 18.08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55" y="1590802"/>
            <a:ext cx="5599324" cy="42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Notice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Shape file and TIFF file is contain only same versions.</a:t>
            </a:r>
          </a:p>
          <a:p>
            <a:pPr lvl="1"/>
            <a:r>
              <a:rPr lang="en-US" altLang="ja-JP" dirty="0" smtClean="0"/>
              <a:t>In this case, V1.0 contains Shape and TIFF files but V2.0 contains only Shape file.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pic>
        <p:nvPicPr>
          <p:cNvPr id="4" name="図 3" descr="Download_Page___International_Steering_Committee_for_Global_Mapp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" y="3990706"/>
            <a:ext cx="8801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76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Download Sri Lanka data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 descr="Download_Page___International_Steering_Committee_for_Global_Mapp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0555"/>
            <a:ext cx="9144000" cy="28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6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If you can’t download data.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You can use </a:t>
            </a:r>
            <a:r>
              <a:rPr lang="en-US" altLang="ja-JP" dirty="0" err="1" smtClean="0"/>
              <a:t>github</a:t>
            </a:r>
            <a:r>
              <a:rPr lang="en-US" altLang="ja-JP" dirty="0" smtClean="0"/>
              <a:t> mirror.</a:t>
            </a:r>
          </a:p>
          <a:p>
            <a:pPr lvl="1"/>
            <a:r>
              <a:rPr lang="en-US" altLang="ja-JP" dirty="0">
                <a:hlinkClick r:id="rId2"/>
              </a:rPr>
              <a:t>https://github.com/</a:t>
            </a:r>
            <a:r>
              <a:rPr lang="en-US" altLang="ja-JP" dirty="0" smtClean="0">
                <a:hlinkClick r:id="rId2"/>
              </a:rPr>
              <a:t>globalmaps</a:t>
            </a:r>
            <a:endParaRPr lang="en-US" altLang="ja-JP" dirty="0" smtClean="0"/>
          </a:p>
          <a:p>
            <a:r>
              <a:rPr lang="en-US" altLang="ja-JP" dirty="0" smtClean="0"/>
              <a:t>This server uploads only User Friendly Data only.</a:t>
            </a:r>
          </a:p>
          <a:p>
            <a:pPr lvl="1"/>
            <a:r>
              <a:rPr lang="en-US" altLang="ja-JP" dirty="0" smtClean="0"/>
              <a:t>BIL -&gt; </a:t>
            </a:r>
            <a:r>
              <a:rPr lang="en-US" altLang="ja-JP" dirty="0" err="1" smtClean="0"/>
              <a:t>GeoTiff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GML -&gt; ESRI </a:t>
            </a:r>
            <a:r>
              <a:rPr lang="en-US" altLang="ja-JP" dirty="0" err="1" smtClean="0"/>
              <a:t>Shapefile</a:t>
            </a:r>
            <a:endParaRPr lang="en-US" altLang="ja-JP" dirty="0" smtClean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00537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Unzi</a:t>
            </a:r>
            <a:r>
              <a:rPr lang="en-US" altLang="ja-JP" dirty="0" smtClean="0"/>
              <a:t>p all but…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V1.0 Raster files are contain same name directory.</a:t>
            </a:r>
            <a:endParaRPr kumimoji="1" lang="ja-JP" altLang="en-US" dirty="0"/>
          </a:p>
        </p:txBody>
      </p:sp>
      <p:pic>
        <p:nvPicPr>
          <p:cNvPr id="4" name="図 3" descr="lk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6" y="2711467"/>
            <a:ext cx="73533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6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Make each directory and unzip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lk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8" y="1600200"/>
            <a:ext cx="73025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5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TILES FROM Vector FILES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423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Making 4 tiles from vector files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Boundary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Transport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Drainage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Population </a:t>
            </a:r>
            <a:r>
              <a:rPr lang="en-US" altLang="ja-JP" dirty="0" err="1" smtClean="0"/>
              <a:t>Centres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65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altLang="ja-JP" dirty="0" smtClean="0"/>
              <a:t>Workflow: Design map and generate tiled map from vector files</a:t>
            </a:r>
          </a:p>
        </p:txBody>
      </p:sp>
      <p:sp>
        <p:nvSpPr>
          <p:cNvPr id="4" name="フローチャート: 処理 3"/>
          <p:cNvSpPr/>
          <p:nvPr/>
        </p:nvSpPr>
        <p:spPr>
          <a:xfrm>
            <a:off x="3674650" y="2680576"/>
            <a:ext cx="1211164" cy="61264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ogr2ogr</a:t>
            </a:r>
            <a:endParaRPr kumimoji="1" lang="ja-JP" altLang="en-US" dirty="0"/>
          </a:p>
        </p:txBody>
      </p:sp>
      <p:sp>
        <p:nvSpPr>
          <p:cNvPr id="6" name="フローチャート: 処理 5"/>
          <p:cNvSpPr/>
          <p:nvPr/>
        </p:nvSpPr>
        <p:spPr>
          <a:xfrm>
            <a:off x="3674650" y="4163638"/>
            <a:ext cx="1211164" cy="61264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Tilemill</a:t>
            </a:r>
            <a:endParaRPr kumimoji="1" lang="ja-JP" altLang="en-US" dirty="0"/>
          </a:p>
        </p:txBody>
      </p:sp>
      <p:sp>
        <p:nvSpPr>
          <p:cNvPr id="8" name="フローチャート: 処理 7"/>
          <p:cNvSpPr/>
          <p:nvPr/>
        </p:nvSpPr>
        <p:spPr>
          <a:xfrm>
            <a:off x="3674650" y="5586387"/>
            <a:ext cx="1211164" cy="61264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mbutil</a:t>
            </a:r>
            <a:endParaRPr kumimoji="1" lang="ja-JP" altLang="en-US" dirty="0"/>
          </a:p>
        </p:txBody>
      </p:sp>
      <p:sp>
        <p:nvSpPr>
          <p:cNvPr id="5" name="フローチャート: 代替処理 4"/>
          <p:cNvSpPr/>
          <p:nvPr/>
        </p:nvSpPr>
        <p:spPr>
          <a:xfrm>
            <a:off x="1287598" y="2680576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gml</a:t>
            </a:r>
            <a:r>
              <a:rPr lang="en-US" altLang="ja-JP" dirty="0" smtClean="0"/>
              <a:t> file</a:t>
            </a:r>
            <a:endParaRPr kumimoji="1" lang="ja-JP" altLang="en-US" dirty="0"/>
          </a:p>
        </p:txBody>
      </p:sp>
      <p:sp>
        <p:nvSpPr>
          <p:cNvPr id="10" name="フローチャート: 代替処理 9"/>
          <p:cNvSpPr/>
          <p:nvPr/>
        </p:nvSpPr>
        <p:spPr>
          <a:xfrm>
            <a:off x="6343452" y="2680576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Shapefile</a:t>
            </a:r>
            <a:endParaRPr kumimoji="1" lang="ja-JP" altLang="en-US" dirty="0"/>
          </a:p>
        </p:txBody>
      </p:sp>
      <p:sp>
        <p:nvSpPr>
          <p:cNvPr id="11" name="フローチャート: 代替処理 10"/>
          <p:cNvSpPr/>
          <p:nvPr/>
        </p:nvSpPr>
        <p:spPr>
          <a:xfrm>
            <a:off x="1287598" y="3858838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Shape file</a:t>
            </a:r>
            <a:endParaRPr kumimoji="1" lang="ja-JP" altLang="en-US" dirty="0"/>
          </a:p>
        </p:txBody>
      </p:sp>
      <p:sp>
        <p:nvSpPr>
          <p:cNvPr id="12" name="フローチャート: 代替処理 11"/>
          <p:cNvSpPr/>
          <p:nvPr/>
        </p:nvSpPr>
        <p:spPr>
          <a:xfrm>
            <a:off x="1439998" y="4011238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Shape file</a:t>
            </a:r>
            <a:endParaRPr kumimoji="1" lang="ja-JP" altLang="en-US" dirty="0"/>
          </a:p>
        </p:txBody>
      </p:sp>
      <p:sp>
        <p:nvSpPr>
          <p:cNvPr id="13" name="フローチャート: 代替処理 12"/>
          <p:cNvSpPr/>
          <p:nvPr/>
        </p:nvSpPr>
        <p:spPr>
          <a:xfrm>
            <a:off x="1592398" y="4163638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Shapefile</a:t>
            </a:r>
            <a:endParaRPr kumimoji="1" lang="ja-JP" altLang="en-US" dirty="0"/>
          </a:p>
        </p:txBody>
      </p:sp>
      <p:sp>
        <p:nvSpPr>
          <p:cNvPr id="14" name="フローチャート: 代替処理 13"/>
          <p:cNvSpPr/>
          <p:nvPr/>
        </p:nvSpPr>
        <p:spPr>
          <a:xfrm>
            <a:off x="6343452" y="4163638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mbtiles</a:t>
            </a:r>
            <a:endParaRPr kumimoji="1" lang="ja-JP" altLang="en-US" dirty="0"/>
          </a:p>
        </p:txBody>
      </p:sp>
      <p:sp>
        <p:nvSpPr>
          <p:cNvPr id="15" name="フローチャート: 代替処理 14"/>
          <p:cNvSpPr/>
          <p:nvPr/>
        </p:nvSpPr>
        <p:spPr>
          <a:xfrm>
            <a:off x="1287598" y="5586387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mbtiles</a:t>
            </a:r>
            <a:endParaRPr kumimoji="1" lang="ja-JP" altLang="en-US" dirty="0"/>
          </a:p>
        </p:txBody>
      </p:sp>
      <p:sp>
        <p:nvSpPr>
          <p:cNvPr id="17" name="フローチャート: 代替処理 16"/>
          <p:cNvSpPr/>
          <p:nvPr/>
        </p:nvSpPr>
        <p:spPr>
          <a:xfrm>
            <a:off x="6343452" y="5586387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png</a:t>
            </a:r>
            <a:endParaRPr kumimoji="1" lang="ja-JP" altLang="en-US" dirty="0"/>
          </a:p>
        </p:txBody>
      </p:sp>
      <p:sp>
        <p:nvSpPr>
          <p:cNvPr id="18" name="フローチャート: 代替処理 17"/>
          <p:cNvSpPr/>
          <p:nvPr/>
        </p:nvSpPr>
        <p:spPr>
          <a:xfrm>
            <a:off x="6495852" y="5738787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png</a:t>
            </a:r>
            <a:endParaRPr kumimoji="1" lang="ja-JP" altLang="en-US" dirty="0"/>
          </a:p>
        </p:txBody>
      </p:sp>
      <p:sp>
        <p:nvSpPr>
          <p:cNvPr id="19" name="フローチャート: 代替処理 18"/>
          <p:cNvSpPr/>
          <p:nvPr/>
        </p:nvSpPr>
        <p:spPr>
          <a:xfrm>
            <a:off x="6648252" y="5891187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png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5" idx="3"/>
            <a:endCxn id="4" idx="1"/>
          </p:cNvCxnSpPr>
          <p:nvPr/>
        </p:nvCxnSpPr>
        <p:spPr>
          <a:xfrm>
            <a:off x="2498762" y="2986900"/>
            <a:ext cx="11758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4" idx="3"/>
            <a:endCxn id="10" idx="1"/>
          </p:cNvCxnSpPr>
          <p:nvPr/>
        </p:nvCxnSpPr>
        <p:spPr>
          <a:xfrm>
            <a:off x="4885814" y="2986900"/>
            <a:ext cx="14576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stCxn id="13" idx="3"/>
            <a:endCxn id="6" idx="1"/>
          </p:cNvCxnSpPr>
          <p:nvPr/>
        </p:nvCxnSpPr>
        <p:spPr>
          <a:xfrm>
            <a:off x="2803562" y="4469962"/>
            <a:ext cx="871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>
            <a:stCxn id="6" idx="3"/>
            <a:endCxn id="14" idx="1"/>
          </p:cNvCxnSpPr>
          <p:nvPr/>
        </p:nvCxnSpPr>
        <p:spPr>
          <a:xfrm>
            <a:off x="4885814" y="4469962"/>
            <a:ext cx="14576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15" idx="3"/>
            <a:endCxn id="8" idx="1"/>
          </p:cNvCxnSpPr>
          <p:nvPr/>
        </p:nvCxnSpPr>
        <p:spPr>
          <a:xfrm>
            <a:off x="2498762" y="5892711"/>
            <a:ext cx="11758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>
            <a:stCxn id="8" idx="3"/>
            <a:endCxn id="17" idx="1"/>
          </p:cNvCxnSpPr>
          <p:nvPr/>
        </p:nvCxnSpPr>
        <p:spPr>
          <a:xfrm>
            <a:off x="4885814" y="5892711"/>
            <a:ext cx="14576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859870" y="1998903"/>
            <a:ext cx="281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1. Convert GML to </a:t>
            </a:r>
            <a:r>
              <a:rPr lang="en-US" altLang="ja-JP" dirty="0" err="1" smtClean="0"/>
              <a:t>Shapefile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859870" y="3477748"/>
            <a:ext cx="30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2. Design and generate </a:t>
            </a:r>
            <a:r>
              <a:rPr kumimoji="1" lang="en-US" altLang="ja-JP" dirty="0" err="1" smtClean="0"/>
              <a:t>mbtiles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9870" y="4985498"/>
            <a:ext cx="28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3. Convert </a:t>
            </a:r>
            <a:r>
              <a:rPr lang="en-US" altLang="ja-JP" dirty="0" err="1" smtClean="0"/>
              <a:t>mbtiles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to </a:t>
            </a:r>
            <a:r>
              <a:rPr kumimoji="1" lang="en-US" altLang="ja-JP" dirty="0" err="1" smtClean="0"/>
              <a:t>zxy</a:t>
            </a:r>
            <a:r>
              <a:rPr kumimoji="1" lang="en-US" altLang="ja-JP" dirty="0" smtClean="0"/>
              <a:t> tile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130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Convert GML to Shape file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9989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Use ogr2ogr command</a:t>
            </a:r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r>
              <a:rPr lang="en-US" altLang="ja-JP" dirty="0" smtClean="0"/>
              <a:t>You can use QGIS but set 2 </a:t>
            </a:r>
            <a:r>
              <a:rPr lang="en-US" altLang="ja-JP" dirty="0" err="1" smtClean="0"/>
              <a:t>crs</a:t>
            </a:r>
            <a:r>
              <a:rPr lang="en-US" altLang="ja-JP" dirty="0" smtClean="0"/>
              <a:t> before convert.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4471" y="2560584"/>
            <a:ext cx="886011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$ ogr2ogr -</a:t>
            </a:r>
            <a:r>
              <a:rPr lang="en-US" altLang="ja-JP" sz="2400" dirty="0" err="1"/>
              <a:t>s_srs</a:t>
            </a:r>
            <a:r>
              <a:rPr lang="en-US" altLang="ja-JP" sz="2400" dirty="0"/>
              <a:t> "+</a:t>
            </a:r>
            <a:r>
              <a:rPr lang="en-US" altLang="ja-JP" sz="2400" dirty="0" err="1"/>
              <a:t>proj</a:t>
            </a:r>
            <a:r>
              <a:rPr lang="en-US" altLang="ja-JP" sz="2400" dirty="0"/>
              <a:t>=</a:t>
            </a:r>
            <a:r>
              <a:rPr lang="en-US" altLang="ja-JP" sz="2400" dirty="0" err="1"/>
              <a:t>latlong</a:t>
            </a:r>
            <a:r>
              <a:rPr lang="en-US" altLang="ja-JP" sz="2400" dirty="0"/>
              <a:t> +datum=WGS84 </a:t>
            </a:r>
            <a:r>
              <a:rPr lang="en-US" altLang="ja-JP" sz="2400" dirty="0" smtClean="0"/>
              <a:t>+axis=</a:t>
            </a:r>
            <a:r>
              <a:rPr lang="en-US" altLang="ja-JP" sz="2400" dirty="0" err="1" smtClean="0"/>
              <a:t>neu</a:t>
            </a:r>
            <a:r>
              <a:rPr lang="en-US" altLang="ja-JP" sz="2400" dirty="0" smtClean="0"/>
              <a:t> +</a:t>
            </a:r>
            <a:r>
              <a:rPr lang="en-US" altLang="ja-JP" sz="2400" dirty="0" err="1" smtClean="0"/>
              <a:t>wktext</a:t>
            </a:r>
            <a:r>
              <a:rPr lang="en-US" altLang="ja-JP" sz="2400" dirty="0" smtClean="0"/>
              <a:t>" </a:t>
            </a:r>
            <a:r>
              <a:rPr lang="en-US" altLang="ja-JP" sz="2400" dirty="0" smtClean="0"/>
              <a:t>\ </a:t>
            </a:r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-</a:t>
            </a:r>
            <a:r>
              <a:rPr lang="en-US" altLang="ja-JP" sz="2400" dirty="0" err="1"/>
              <a:t>t_srs</a:t>
            </a:r>
            <a:r>
              <a:rPr lang="en-US" altLang="ja-JP" sz="2400" dirty="0"/>
              <a:t> "+</a:t>
            </a:r>
            <a:r>
              <a:rPr lang="en-US" altLang="ja-JP" sz="2400" dirty="0" err="1"/>
              <a:t>proj</a:t>
            </a:r>
            <a:r>
              <a:rPr lang="en-US" altLang="ja-JP" sz="2400" dirty="0"/>
              <a:t>=</a:t>
            </a:r>
            <a:r>
              <a:rPr lang="en-US" altLang="ja-JP" sz="2400" dirty="0" err="1"/>
              <a:t>latlong</a:t>
            </a:r>
            <a:r>
              <a:rPr lang="en-US" altLang="ja-JP" sz="2400" dirty="0"/>
              <a:t> +datum=WGS84 +axis=</a:t>
            </a:r>
            <a:r>
              <a:rPr lang="en-US" altLang="ja-JP" sz="2400" dirty="0" err="1"/>
              <a:t>enu</a:t>
            </a:r>
            <a:r>
              <a:rPr lang="en-US" altLang="ja-JP" sz="2400" dirty="0"/>
              <a:t> +</a:t>
            </a:r>
            <a:r>
              <a:rPr lang="en-US" altLang="ja-JP" sz="2400" dirty="0" err="1"/>
              <a:t>wktext</a:t>
            </a:r>
            <a:r>
              <a:rPr lang="en-US" altLang="ja-JP" sz="2400" dirty="0"/>
              <a:t>" </a:t>
            </a:r>
            <a:r>
              <a:rPr lang="en-US" altLang="ja-JP" sz="2400" dirty="0" smtClean="0"/>
              <a:t>\</a:t>
            </a:r>
            <a:endParaRPr lang="en-US" altLang="ja-JP" sz="2400" dirty="0" smtClean="0"/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-</a:t>
            </a:r>
            <a:r>
              <a:rPr lang="en-US" altLang="ja-JP" sz="2400" dirty="0"/>
              <a:t>f "ESRI </a:t>
            </a:r>
            <a:r>
              <a:rPr lang="en-US" altLang="ja-JP" sz="2400" dirty="0" err="1"/>
              <a:t>Shapefile</a:t>
            </a:r>
            <a:r>
              <a:rPr lang="en-US" altLang="ja-JP" sz="2400" dirty="0"/>
              <a:t>" </a:t>
            </a:r>
            <a:r>
              <a:rPr lang="en-US" altLang="ja-JP" sz="2400" dirty="0" err="1" smtClean="0"/>
              <a:t>coastl_lka.shp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coastl_lka.gml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5501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Convert </a:t>
            </a:r>
            <a:r>
              <a:rPr lang="en-US" altLang="ja-JP" dirty="0"/>
              <a:t>GML to Shape file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 descr="ogr2og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62" y="1600200"/>
            <a:ext cx="7323550" cy="507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Country Map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85932" y="5862559"/>
            <a:ext cx="5300868" cy="5272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ja-JP" dirty="0"/>
              <a:t>http://</a:t>
            </a:r>
            <a:r>
              <a:rPr lang="en-US" altLang="ja-JP" dirty="0" err="1"/>
              <a:t>createaclickablemap.com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  <p:pic>
        <p:nvPicPr>
          <p:cNvPr id="4" name="図 3" descr="スクリーンショット 2014-10-10 18.46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33" y="1552466"/>
            <a:ext cx="5729206" cy="43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4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Launch </a:t>
            </a:r>
            <a:r>
              <a:rPr kumimoji="1" lang="en-US" altLang="ja-JP" dirty="0" err="1" smtClean="0"/>
              <a:t>Tilemill</a:t>
            </a:r>
            <a:r>
              <a:rPr kumimoji="1" lang="en-US" altLang="ja-JP" dirty="0" smtClean="0"/>
              <a:t> and create project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 descr="tilemill_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69" y="1600200"/>
            <a:ext cx="5859087" cy="46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2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Input project names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87" y="1417638"/>
            <a:ext cx="669326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6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Open Layers and Add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tilemill_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89" y="1269220"/>
            <a:ext cx="7114606" cy="558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43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Select </a:t>
            </a:r>
            <a:r>
              <a:rPr kumimoji="1" lang="en-US" altLang="ja-JP" dirty="0" err="1" smtClean="0"/>
              <a:t>Datasource</a:t>
            </a:r>
            <a:r>
              <a:rPr kumimoji="1" lang="en-US" altLang="ja-JP" dirty="0" smtClean="0"/>
              <a:t>(Shape File)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_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69" y="1386834"/>
            <a:ext cx="6964881" cy="54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4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Select </a:t>
            </a:r>
            <a:r>
              <a:rPr lang="en-US" altLang="ja-JP" dirty="0" err="1"/>
              <a:t>Datasource</a:t>
            </a:r>
            <a:r>
              <a:rPr lang="en-US" altLang="ja-JP" dirty="0"/>
              <a:t>(Shape File)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_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44" y="1417638"/>
            <a:ext cx="6709969" cy="52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9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Enter ID and Class, and push Save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tilemill_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26" y="1417638"/>
            <a:ext cx="6724961" cy="5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6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ID and Class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 and Class </a:t>
            </a:r>
            <a:r>
              <a:rPr lang="en-US" altLang="ja-JP" dirty="0" smtClean="0"/>
              <a:t>are used in </a:t>
            </a:r>
            <a:r>
              <a:rPr lang="en-US" altLang="ja-JP" dirty="0" err="1" smtClean="0"/>
              <a:t>Carto</a:t>
            </a:r>
            <a:r>
              <a:rPr lang="en-US" altLang="ja-JP" dirty="0" smtClean="0"/>
              <a:t> CSS.</a:t>
            </a:r>
          </a:p>
          <a:p>
            <a:pPr lvl="1"/>
            <a:r>
              <a:rPr lang="en-US" altLang="ja-JP" dirty="0" smtClean="0"/>
              <a:t>Like CSS</a:t>
            </a:r>
          </a:p>
          <a:p>
            <a:r>
              <a:rPr lang="en-US" altLang="ja-JP" dirty="0" smtClean="0"/>
              <a:t>ID set </a:t>
            </a:r>
            <a:r>
              <a:rPr lang="en-US" altLang="ja-JP" dirty="0" err="1" smtClean="0"/>
              <a:t>datasource</a:t>
            </a:r>
            <a:r>
              <a:rPr lang="en-US" altLang="ja-JP" dirty="0"/>
              <a:t> </a:t>
            </a:r>
            <a:r>
              <a:rPr lang="en-US" altLang="ja-JP" dirty="0" smtClean="0"/>
              <a:t>file name.</a:t>
            </a:r>
          </a:p>
          <a:p>
            <a:r>
              <a:rPr lang="en-US" altLang="ja-JP" dirty="0" smtClean="0"/>
              <a:t>Class set </a:t>
            </a:r>
            <a:r>
              <a:rPr lang="en-US" altLang="ja-JP" dirty="0" err="1" smtClean="0"/>
              <a:t>datasource</a:t>
            </a:r>
            <a:r>
              <a:rPr lang="en-US" altLang="ja-JP" dirty="0" smtClean="0"/>
              <a:t> file name exclude country name.</a:t>
            </a:r>
          </a:p>
          <a:p>
            <a:r>
              <a:rPr lang="en-US" altLang="ja-JP" dirty="0" smtClean="0"/>
              <a:t>ex. </a:t>
            </a:r>
            <a:r>
              <a:rPr lang="en-US" altLang="ja-JP" dirty="0" err="1" smtClean="0"/>
              <a:t>coastl_lka.shp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ID: </a:t>
            </a:r>
            <a:r>
              <a:rPr lang="en-US" altLang="ja-JP" dirty="0" err="1" smtClean="0"/>
              <a:t>coastl_lka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Class: </a:t>
            </a:r>
            <a:r>
              <a:rPr lang="en-US" altLang="ja-JP" dirty="0" err="1" smtClean="0"/>
              <a:t>coastl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7256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Zoom up to layer’s extent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_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69" y="1417638"/>
            <a:ext cx="6811549" cy="53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 descr="tilemill_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25" y="467632"/>
            <a:ext cx="76390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57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Change ID to Class and Edit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_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2" y="1417638"/>
            <a:ext cx="6746328" cy="52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2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Georeferenced</a:t>
            </a:r>
            <a:r>
              <a:rPr kumimoji="1" lang="en-US" altLang="ja-JP" dirty="0" smtClean="0"/>
              <a:t> </a:t>
            </a:r>
            <a:r>
              <a:rPr lang="en-US" altLang="ja-JP" dirty="0"/>
              <a:t>m</a:t>
            </a:r>
            <a:r>
              <a:rPr kumimoji="1" lang="en-US" altLang="ja-JP" dirty="0" smtClean="0"/>
              <a:t>ap images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Server create images by response using data from GIS databases or other storage.</a:t>
            </a:r>
          </a:p>
          <a:p>
            <a:pPr lvl="1"/>
            <a:r>
              <a:rPr lang="en-US" altLang="ja-JP" dirty="0" smtClean="0"/>
              <a:t>Server side software may process request include bounding box and etc.</a:t>
            </a:r>
          </a:p>
          <a:p>
            <a:r>
              <a:rPr lang="en-US" altLang="ja-JP" dirty="0" smtClean="0"/>
              <a:t>Web Map Service (WMS) Protocol is famous. 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7354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Import others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Convert </a:t>
            </a:r>
            <a:r>
              <a:rPr kumimoji="1" lang="en-US" altLang="ja-JP" dirty="0" err="1" smtClean="0"/>
              <a:t>polbnd</a:t>
            </a:r>
            <a:r>
              <a:rPr lang="en-US" altLang="ja-JP" dirty="0" err="1" smtClean="0"/>
              <a:t>a_lka.gml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polbndl_lka.gml</a:t>
            </a:r>
            <a:r>
              <a:rPr lang="en-US" altLang="ja-JP" dirty="0" smtClean="0"/>
              <a:t> to shape files.</a:t>
            </a:r>
          </a:p>
          <a:p>
            <a:r>
              <a:rPr lang="en-US" altLang="ja-JP" dirty="0"/>
              <a:t>I</a:t>
            </a:r>
            <a:r>
              <a:rPr lang="en-US" altLang="ja-JP" dirty="0" smtClean="0"/>
              <a:t>mport them into </a:t>
            </a:r>
            <a:r>
              <a:rPr lang="en-US" altLang="ja-JP" dirty="0" err="1" smtClean="0"/>
              <a:t>Tilemill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/>
              <a:t>Change </a:t>
            </a:r>
            <a:r>
              <a:rPr lang="en-US" altLang="ja-JP" dirty="0" smtClean="0"/>
              <a:t>styles</a:t>
            </a:r>
            <a:r>
              <a:rPr lang="en-US" altLang="ja-JP" dirty="0"/>
              <a:t>.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45815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Notice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All styles are </a:t>
            </a:r>
            <a:r>
              <a:rPr lang="en-US" altLang="ja-JP" dirty="0"/>
              <a:t>available in support files and you can copy and paste from </a:t>
            </a:r>
            <a:r>
              <a:rPr lang="en-US" altLang="ja-JP" dirty="0" err="1"/>
              <a:t>github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dirty="0" smtClean="0">
                <a:hlinkClick r:id="rId2"/>
              </a:rPr>
              <a:t>https</a:t>
            </a:r>
            <a:r>
              <a:rPr lang="en-US" altLang="ja-JP" dirty="0">
                <a:hlinkClick r:id="rId2"/>
              </a:rPr>
              <a:t>://github.com/smellman/creating_tiles_with_global_map_support_files/tree/master/2015/</a:t>
            </a:r>
            <a:r>
              <a:rPr lang="en-US" altLang="ja-JP" dirty="0" smtClean="0">
                <a:hlinkClick r:id="rId2"/>
              </a:rPr>
              <a:t>vector_cartocss</a:t>
            </a:r>
            <a:endParaRPr lang="en-US" altLang="ja-JP" dirty="0" smtClean="0"/>
          </a:p>
          <a:p>
            <a:pPr lvl="1"/>
            <a:r>
              <a:rPr lang="en-US" altLang="ja-JP" dirty="0">
                <a:hlinkClick r:id="rId3"/>
              </a:rPr>
              <a:t>https://github.com/smellman/creating_tiles_with_global_map_support_files/tree/master/2015/</a:t>
            </a:r>
            <a:r>
              <a:rPr lang="en-US" altLang="ja-JP" dirty="0" smtClean="0">
                <a:hlinkClick r:id="rId3"/>
              </a:rPr>
              <a:t>raster_cartocss</a:t>
            </a:r>
            <a:endParaRPr lang="en-US" altLang="ja-JP" dirty="0" smtClean="0"/>
          </a:p>
          <a:p>
            <a:pPr marL="457200" lvl="1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55237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tilemill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606073"/>
            <a:ext cx="76390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4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Add Text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Political Boundary Area 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polbnda</a:t>
            </a:r>
            <a:r>
              <a:rPr lang="en-US" altLang="ja-JP" dirty="0" smtClean="0"/>
              <a:t>) include text.</a:t>
            </a:r>
          </a:p>
          <a:p>
            <a:pPr lvl="1"/>
            <a:r>
              <a:rPr lang="en-US" altLang="ja-JP" dirty="0" smtClean="0"/>
              <a:t>Country </a:t>
            </a:r>
            <a:r>
              <a:rPr lang="en-US" altLang="ja-JP" dirty="0"/>
              <a:t>code </a:t>
            </a:r>
          </a:p>
          <a:p>
            <a:pPr lvl="1"/>
            <a:r>
              <a:rPr lang="en-US" altLang="ja-JP" dirty="0"/>
              <a:t>State/Province/ Prefecture name </a:t>
            </a:r>
          </a:p>
          <a:p>
            <a:pPr lvl="1"/>
            <a:r>
              <a:rPr lang="en-US" altLang="ja-JP" dirty="0"/>
              <a:t>Local </a:t>
            </a:r>
            <a:r>
              <a:rPr lang="en-US" altLang="ja-JP" dirty="0" err="1"/>
              <a:t>admistrative</a:t>
            </a:r>
            <a:r>
              <a:rPr lang="en-US" altLang="ja-JP" dirty="0"/>
              <a:t> area name </a:t>
            </a:r>
          </a:p>
          <a:p>
            <a:pPr lvl="1"/>
            <a:r>
              <a:rPr lang="en-US" altLang="ja-JP" dirty="0"/>
              <a:t>Population </a:t>
            </a:r>
            <a:r>
              <a:rPr lang="en-US" altLang="ja-JP" dirty="0" smtClean="0"/>
              <a:t>(Number)</a:t>
            </a:r>
          </a:p>
          <a:p>
            <a:r>
              <a:rPr lang="en-US" altLang="ja-JP" dirty="0" smtClean="0"/>
              <a:t>You can show text on map using text-name property. 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64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Text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_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00" y="1337679"/>
            <a:ext cx="7027456" cy="55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0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Map and countries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_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33" y="1417638"/>
            <a:ext cx="6925666" cy="54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Export </a:t>
            </a:r>
            <a:r>
              <a:rPr kumimoji="1" lang="en-US" altLang="ja-JP" dirty="0" err="1" smtClean="0"/>
              <a:t>MBTiles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_12_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5" y="1405696"/>
            <a:ext cx="6940868" cy="54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Change extent and zoom level range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_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87" y="1534206"/>
            <a:ext cx="6777275" cy="53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9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Save </a:t>
            </a:r>
            <a:r>
              <a:rPr lang="en-US" altLang="ja-JP" dirty="0" err="1" smtClean="0"/>
              <a:t>mbtiles</a:t>
            </a:r>
            <a:r>
              <a:rPr lang="en-US" altLang="ja-JP" dirty="0" smtClean="0"/>
              <a:t> file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_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8" y="1541732"/>
            <a:ext cx="6767693" cy="53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Save </a:t>
            </a:r>
            <a:r>
              <a:rPr kumimoji="1" lang="en-US" altLang="ja-JP" dirty="0" err="1" smtClean="0"/>
              <a:t>mbtiles</a:t>
            </a:r>
            <a:r>
              <a:rPr kumimoji="1" lang="en-US" altLang="ja-JP" dirty="0" smtClean="0"/>
              <a:t> file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tilemill_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25" y="1643759"/>
            <a:ext cx="6637811" cy="521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Tiled web map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Provide map images over the internet.</a:t>
            </a:r>
          </a:p>
          <a:p>
            <a:pPr lvl="1"/>
            <a:r>
              <a:rPr kumimoji="1" lang="en-US" altLang="ja-JP" dirty="0" smtClean="0"/>
              <a:t>Map images are separated as tile.</a:t>
            </a:r>
          </a:p>
          <a:p>
            <a:pPr lvl="1"/>
            <a:r>
              <a:rPr lang="en-US" altLang="ja-JP" dirty="0" smtClean="0"/>
              <a:t>Zoom Level 0 = World</a:t>
            </a:r>
          </a:p>
          <a:p>
            <a:pPr lvl="1"/>
            <a:r>
              <a:rPr lang="en-US" altLang="ja-JP" dirty="0" smtClean="0"/>
              <a:t>Each zoom level doubles</a:t>
            </a:r>
            <a:br>
              <a:rPr lang="en-US" altLang="ja-JP" dirty="0" smtClean="0"/>
            </a:br>
            <a:r>
              <a:rPr lang="en-US" altLang="ja-JP" dirty="0" smtClean="0"/>
              <a:t>in both dimensions</a:t>
            </a:r>
          </a:p>
          <a:p>
            <a:pPr lvl="1"/>
            <a:r>
              <a:rPr lang="en-US" altLang="ja-JP" dirty="0" smtClean="0"/>
              <a:t>Too many tiles use “Web</a:t>
            </a:r>
            <a:br>
              <a:rPr lang="en-US" altLang="ja-JP" dirty="0" smtClean="0"/>
            </a:br>
            <a:r>
              <a:rPr lang="en-US" altLang="ja-JP" dirty="0" smtClean="0"/>
              <a:t>Mercator projection”</a:t>
            </a:r>
          </a:p>
          <a:p>
            <a:pPr lvl="1"/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2996091"/>
            <a:ext cx="3251200" cy="32512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820037" y="6251248"/>
            <a:ext cx="418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a.tile.openstreetmap.org</a:t>
            </a:r>
            <a:r>
              <a:rPr lang="en-US" altLang="ja-JP" dirty="0"/>
              <a:t>/0/0/0.png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9805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Install </a:t>
            </a:r>
            <a:r>
              <a:rPr kumimoji="1" lang="en-US" altLang="ja-JP" dirty="0" err="1" smtClean="0"/>
              <a:t>mbutil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34211"/>
          </a:xfrm>
        </p:spPr>
        <p:txBody>
          <a:bodyPr/>
          <a:lstStyle/>
          <a:p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butil</a:t>
            </a:r>
            <a:r>
              <a:rPr kumimoji="1" lang="en-US" altLang="ja-JP" dirty="0" smtClean="0"/>
              <a:t> is utility for </a:t>
            </a:r>
            <a:r>
              <a:rPr kumimoji="1" lang="en-US" altLang="ja-JP" dirty="0" err="1" smtClean="0"/>
              <a:t>mbtiles</a:t>
            </a:r>
            <a:r>
              <a:rPr kumimoji="1" lang="en-US" altLang="ja-JP" dirty="0" smtClean="0"/>
              <a:t>.</a:t>
            </a:r>
          </a:p>
          <a:p>
            <a:r>
              <a:rPr lang="en-US" altLang="ja-JP" dirty="0">
                <a:hlinkClick r:id="rId2"/>
              </a:rPr>
              <a:t>https://github.com/mapbox/</a:t>
            </a:r>
            <a:r>
              <a:rPr lang="en-US" altLang="ja-JP" dirty="0" smtClean="0">
                <a:hlinkClick r:id="rId2"/>
              </a:rPr>
              <a:t>mbutil</a:t>
            </a:r>
            <a:endParaRPr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3968122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﻿$ </a:t>
            </a:r>
            <a:r>
              <a:rPr lang="en-US" altLang="ja-JP" sz="2800" dirty="0" err="1"/>
              <a:t>git</a:t>
            </a:r>
            <a:r>
              <a:rPr lang="en-US" altLang="ja-JP" sz="2800" dirty="0"/>
              <a:t> clone </a:t>
            </a:r>
            <a:r>
              <a:rPr lang="en-US" altLang="ja-JP" sz="2800" dirty="0">
                <a:hlinkClick r:id="rId3"/>
              </a:rPr>
              <a:t>https://github.com/mapbox/</a:t>
            </a:r>
            <a:r>
              <a:rPr lang="en-US" altLang="ja-JP" sz="2800" dirty="0" smtClean="0">
                <a:hlinkClick r:id="rId3"/>
              </a:rPr>
              <a:t>mbutil.git</a:t>
            </a:r>
            <a:endParaRPr lang="en-US" altLang="ja-JP" sz="2800" dirty="0" smtClean="0"/>
          </a:p>
          <a:p>
            <a:r>
              <a:rPr lang="en-US" altLang="ja-JP" sz="2800" dirty="0"/>
              <a:t>﻿$ cd </a:t>
            </a:r>
            <a:r>
              <a:rPr lang="en-US" altLang="ja-JP" sz="2800" dirty="0" err="1"/>
              <a:t>mbutil</a:t>
            </a:r>
            <a:r>
              <a:rPr lang="en-US" altLang="ja-JP" sz="2800" dirty="0" smtClean="0"/>
              <a:t>/</a:t>
            </a:r>
          </a:p>
          <a:p>
            <a:r>
              <a:rPr lang="en-US" altLang="ja-JP" sz="2800" dirty="0"/>
              <a:t>﻿</a:t>
            </a:r>
            <a:r>
              <a:rPr lang="en-US" altLang="ja-JP" sz="2800" dirty="0" smtClean="0"/>
              <a:t>$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sudo</a:t>
            </a:r>
            <a:r>
              <a:rPr lang="en-US" altLang="ja-JP" sz="2800" dirty="0" smtClean="0"/>
              <a:t> python </a:t>
            </a:r>
            <a:r>
              <a:rPr lang="en-US" altLang="ja-JP" sz="2800" dirty="0" err="1" smtClean="0"/>
              <a:t>setup.py</a:t>
            </a:r>
            <a:r>
              <a:rPr lang="en-US" altLang="ja-JP" sz="2800" dirty="0" smtClean="0"/>
              <a:t> install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28525" y="3434411"/>
            <a:ext cx="3506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Install to Linux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14906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Install </a:t>
            </a:r>
            <a:r>
              <a:rPr kumimoji="1" lang="en-US" altLang="ja-JP" dirty="0" err="1" smtClean="0"/>
              <a:t>mbutil</a:t>
            </a:r>
            <a:r>
              <a:rPr kumimoji="1" lang="en-US" altLang="ja-JP" dirty="0" smtClean="0"/>
              <a:t> (for OSGeo4W)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Download ZIP in </a:t>
            </a:r>
            <a:r>
              <a:rPr kumimoji="1" lang="en-US" altLang="ja-JP" dirty="0" err="1" smtClean="0"/>
              <a:t>mbutil</a:t>
            </a:r>
            <a:r>
              <a:rPr kumimoji="1" lang="en-US" altLang="ja-JP" dirty="0" smtClean="0"/>
              <a:t> web page.</a:t>
            </a:r>
          </a:p>
          <a:p>
            <a:r>
              <a:rPr lang="en-US" altLang="ja-JP" dirty="0" smtClean="0"/>
              <a:t>Unzip it.</a:t>
            </a:r>
          </a:p>
          <a:p>
            <a:r>
              <a:rPr lang="en-US" altLang="ja-JP" dirty="0" smtClean="0"/>
              <a:t>“cd” to Unzipped directory and</a:t>
            </a:r>
          </a:p>
          <a:p>
            <a:pPr lvl="1"/>
            <a:r>
              <a:rPr lang="en-US" altLang="ja-JP" dirty="0"/>
              <a:t>p</a:t>
            </a:r>
            <a:r>
              <a:rPr lang="en-US" altLang="ja-JP" dirty="0" smtClean="0"/>
              <a:t>ython </a:t>
            </a:r>
            <a:r>
              <a:rPr lang="en-US" altLang="ja-JP" dirty="0" err="1" smtClean="0"/>
              <a:t>setup.py</a:t>
            </a:r>
            <a:r>
              <a:rPr lang="en-US" altLang="ja-JP" dirty="0" smtClean="0"/>
              <a:t> install</a:t>
            </a:r>
          </a:p>
          <a:p>
            <a:r>
              <a:rPr lang="en-US" altLang="ja-JP" dirty="0" smtClean="0"/>
              <a:t>Copy “</a:t>
            </a:r>
            <a:r>
              <a:rPr lang="en-US" altLang="ja-JP" dirty="0" err="1" smtClean="0"/>
              <a:t>mb-util.bat</a:t>
            </a:r>
            <a:r>
              <a:rPr lang="en-US" altLang="ja-JP" dirty="0" smtClean="0"/>
              <a:t>” from support file to </a:t>
            </a:r>
            <a:br>
              <a:rPr lang="en-US" altLang="ja-JP" dirty="0" smtClean="0"/>
            </a:br>
            <a:r>
              <a:rPr lang="en-US" altLang="ja-JP" dirty="0" smtClean="0"/>
              <a:t>C:\OSGeo4W\bin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546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Convert </a:t>
            </a:r>
            <a:r>
              <a:rPr lang="en-US" altLang="ja-JP" dirty="0" err="1" smtClean="0"/>
              <a:t>mbtiles</a:t>
            </a:r>
            <a:r>
              <a:rPr lang="en-US" altLang="ja-JP" dirty="0" smtClean="0"/>
              <a:t> to xyz tiles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30163"/>
          </a:xfrm>
        </p:spPr>
        <p:txBody>
          <a:bodyPr/>
          <a:lstStyle/>
          <a:p>
            <a:r>
              <a:rPr kumimoji="1" lang="en-US" altLang="ja-JP" dirty="0" smtClean="0"/>
              <a:t>Usage:</a:t>
            </a:r>
          </a:p>
          <a:p>
            <a:pPr lvl="1"/>
            <a:r>
              <a:rPr lang="en-US" altLang="ja-JP" dirty="0" err="1" smtClean="0"/>
              <a:t>mb-util</a:t>
            </a:r>
            <a:r>
              <a:rPr lang="en-US" altLang="ja-JP" dirty="0" smtClean="0"/>
              <a:t> &lt;</a:t>
            </a:r>
            <a:r>
              <a:rPr lang="en-US" altLang="ja-JP" dirty="0" err="1" smtClean="0"/>
              <a:t>MBTiles</a:t>
            </a:r>
            <a:r>
              <a:rPr lang="en-US" altLang="ja-JP" dirty="0" smtClean="0"/>
              <a:t> path&gt; &lt;output path&gt;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65876" y="3838460"/>
            <a:ext cx="71152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$ cd ~/work/</a:t>
            </a:r>
            <a:r>
              <a:rPr kumimoji="1" lang="en-US" altLang="ja-JP" sz="2800" dirty="0" err="1" smtClean="0"/>
              <a:t>lka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$ </a:t>
            </a:r>
            <a:r>
              <a:rPr lang="en-US" altLang="ja-JP" sz="2800" dirty="0" err="1" smtClean="0"/>
              <a:t>mkdir</a:t>
            </a:r>
            <a:r>
              <a:rPr lang="en-US" altLang="ja-JP" sz="2800" dirty="0" smtClean="0"/>
              <a:t> tiles</a:t>
            </a:r>
          </a:p>
          <a:p>
            <a:r>
              <a:rPr lang="en-US" altLang="ja-JP" sz="2800" dirty="0"/>
              <a:t>﻿$ </a:t>
            </a:r>
            <a:r>
              <a:rPr lang="en-US" altLang="ja-JP" sz="2800" dirty="0" err="1"/>
              <a:t>mb-util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mbtiles</a:t>
            </a:r>
            <a:r>
              <a:rPr lang="en-US" altLang="ja-JP" sz="2800" dirty="0"/>
              <a:t>/</a:t>
            </a:r>
            <a:r>
              <a:rPr lang="en-US" altLang="ja-JP" sz="2800" dirty="0" err="1"/>
              <a:t>lka_bnd.mbtiles</a:t>
            </a:r>
            <a:r>
              <a:rPr lang="en-US" altLang="ja-JP" sz="2800" dirty="0"/>
              <a:t> tiles/</a:t>
            </a:r>
            <a:r>
              <a:rPr lang="en-US" altLang="ja-JP" sz="2800" dirty="0" err="1"/>
              <a:t>lka_bnd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14332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Generated file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﻿work/</a:t>
            </a:r>
            <a:r>
              <a:rPr lang="en-US" altLang="ja-JP" dirty="0" err="1"/>
              <a:t>lka</a:t>
            </a:r>
            <a:r>
              <a:rPr lang="en-US" altLang="ja-JP" dirty="0"/>
              <a:t>/tiles/</a:t>
            </a:r>
            <a:r>
              <a:rPr lang="en-US" altLang="ja-JP" dirty="0" err="1"/>
              <a:t>lka_bnd</a:t>
            </a:r>
            <a:r>
              <a:rPr lang="en-US" altLang="ja-JP" dirty="0"/>
              <a:t>/9/</a:t>
            </a:r>
            <a:r>
              <a:rPr lang="en-US" altLang="ja-JP" dirty="0" smtClean="0"/>
              <a:t>370/242.png</a:t>
            </a:r>
            <a:endParaRPr kumimoji="1" lang="ja-JP" altLang="en-US" dirty="0"/>
          </a:p>
        </p:txBody>
      </p:sp>
      <p:pic>
        <p:nvPicPr>
          <p:cNvPr id="4" name="図 3" descr="2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087" y="301515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04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Transports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Convert </a:t>
            </a:r>
            <a:r>
              <a:rPr kumimoji="1" lang="en-US" altLang="ja-JP" dirty="0" err="1" smtClean="0"/>
              <a:t>airp</a:t>
            </a:r>
            <a:r>
              <a:rPr kumimoji="1" lang="en-US" altLang="ja-JP" dirty="0" smtClean="0"/>
              <a:t>, </a:t>
            </a:r>
            <a:r>
              <a:rPr kumimoji="1" lang="en-US" altLang="ja-JP" dirty="0" err="1" smtClean="0"/>
              <a:t>raill</a:t>
            </a:r>
            <a:r>
              <a:rPr lang="en-US" altLang="ja-JP" dirty="0"/>
              <a:t> </a:t>
            </a:r>
            <a:r>
              <a:rPr lang="en-US" altLang="ja-JP" dirty="0" smtClean="0"/>
              <a:t>and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roadl</a:t>
            </a:r>
            <a:r>
              <a:rPr lang="en-US" altLang="ja-JP" dirty="0"/>
              <a:t> </a:t>
            </a:r>
            <a:r>
              <a:rPr lang="en-US" altLang="ja-JP" dirty="0" err="1" smtClean="0"/>
              <a:t>gml</a:t>
            </a:r>
            <a:r>
              <a:rPr lang="en-US" altLang="ja-JP" dirty="0" smtClean="0"/>
              <a:t> files to Shape files and i</a:t>
            </a:r>
            <a:r>
              <a:rPr kumimoji="1" lang="en-US" altLang="ja-JP" dirty="0" smtClean="0"/>
              <a:t>mport to </a:t>
            </a:r>
            <a:r>
              <a:rPr kumimoji="1" lang="en-US" altLang="ja-JP" dirty="0" err="1" smtClean="0"/>
              <a:t>Tilemill</a:t>
            </a:r>
            <a:r>
              <a:rPr kumimoji="1" lang="en-US" altLang="ja-JP" dirty="0" smtClean="0"/>
              <a:t>.</a:t>
            </a:r>
          </a:p>
          <a:p>
            <a:endParaRPr kumimoji="1" lang="ja-JP" altLang="en-US" dirty="0"/>
          </a:p>
        </p:txBody>
      </p:sp>
      <p:pic>
        <p:nvPicPr>
          <p:cNvPr id="4" name="図 3" descr="tilemill_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255" y="2883220"/>
            <a:ext cx="5059957" cy="39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3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Point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airp</a:t>
            </a:r>
            <a:r>
              <a:rPr lang="en-US" altLang="ja-JP" dirty="0" smtClean="0"/>
              <a:t>(Airport) is Point.</a:t>
            </a:r>
          </a:p>
          <a:p>
            <a:pPr lvl="1"/>
            <a:r>
              <a:rPr kumimoji="1" lang="en-US" altLang="ja-JP" dirty="0" smtClean="0"/>
              <a:t>Points </a:t>
            </a:r>
            <a:r>
              <a:rPr lang="en-US" altLang="ja-JP" dirty="0" smtClean="0"/>
              <a:t>enable to put icon images.</a:t>
            </a:r>
          </a:p>
          <a:p>
            <a:pPr lvl="1"/>
            <a:r>
              <a:rPr lang="en-US" altLang="ja-JP" dirty="0" smtClean="0"/>
              <a:t>You can design icon but normally search icon images in internet.</a:t>
            </a:r>
          </a:p>
          <a:p>
            <a:r>
              <a:rPr lang="en-US" altLang="ja-JP" dirty="0" smtClean="0"/>
              <a:t>Maki</a:t>
            </a:r>
          </a:p>
          <a:p>
            <a:pPr lvl="1"/>
            <a:r>
              <a:rPr lang="en-US" altLang="ja-JP" dirty="0" smtClean="0"/>
              <a:t>A clean point of interest icon set from </a:t>
            </a:r>
            <a:r>
              <a:rPr lang="en-US" altLang="ja-JP" dirty="0" err="1" smtClean="0"/>
              <a:t>MapBox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https://www.mapbox.com/maki-icons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7914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Import image to </a:t>
            </a:r>
            <a:r>
              <a:rPr kumimoji="1" lang="en-US" altLang="ja-JP" dirty="0" err="1" smtClean="0"/>
              <a:t>Tilemill</a:t>
            </a:r>
            <a:r>
              <a:rPr kumimoji="1" lang="en-US" altLang="ja-JP" dirty="0" smtClean="0"/>
              <a:t> Project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Open your </a:t>
            </a:r>
            <a:r>
              <a:rPr lang="en-US" altLang="ja-JP" dirty="0" err="1" smtClean="0"/>
              <a:t>tilemill</a:t>
            </a:r>
            <a:r>
              <a:rPr lang="en-US" altLang="ja-JP" dirty="0" smtClean="0"/>
              <a:t> project directory</a:t>
            </a:r>
          </a:p>
          <a:p>
            <a:pPr lvl="1"/>
            <a:r>
              <a:rPr kumimoji="1" lang="en-US" altLang="ja-JP" dirty="0" smtClean="0"/>
              <a:t>Windows: (Home Directory)\My Documents\</a:t>
            </a:r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\project\(project file name)</a:t>
            </a:r>
          </a:p>
          <a:p>
            <a:pPr lvl="1"/>
            <a:r>
              <a:rPr lang="en-US" altLang="ja-JP" dirty="0" smtClean="0"/>
              <a:t>Linux: (Home Directory)/Documents/</a:t>
            </a:r>
            <a:r>
              <a:rPr lang="en-US" altLang="ja-JP" dirty="0" err="1" smtClean="0"/>
              <a:t>MapBox</a:t>
            </a:r>
            <a:r>
              <a:rPr lang="en-US" altLang="ja-JP" dirty="0" smtClean="0"/>
              <a:t>/project/(project file name)</a:t>
            </a:r>
          </a:p>
          <a:p>
            <a:r>
              <a:rPr lang="en-US" altLang="ja-JP" dirty="0" smtClean="0"/>
              <a:t>Make image directory and copy file.</a:t>
            </a:r>
          </a:p>
        </p:txBody>
      </p:sp>
      <p:pic>
        <p:nvPicPr>
          <p:cNvPr id="4" name="図 3" descr="maki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11" y="4741128"/>
            <a:ext cx="5197394" cy="211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0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Set</a:t>
            </a:r>
            <a:r>
              <a:rPr kumimoji="1" lang="en-US" altLang="ja-JP" dirty="0" smtClean="0"/>
              <a:t> image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Add marker-file properties to </a:t>
            </a:r>
            <a:r>
              <a:rPr kumimoji="1" lang="en-US" altLang="ja-JP" dirty="0" err="1" smtClean="0"/>
              <a:t>airp</a:t>
            </a:r>
            <a:r>
              <a:rPr kumimoji="1" lang="en-US" altLang="ja-JP" dirty="0" smtClean="0"/>
              <a:t> class.</a:t>
            </a:r>
          </a:p>
          <a:p>
            <a:pPr lvl="1"/>
            <a:r>
              <a:rPr lang="en-US" altLang="ja-JP" dirty="0" smtClean="0"/>
              <a:t>marker-file use </a:t>
            </a:r>
            <a:r>
              <a:rPr lang="en-US" altLang="ja-JP" dirty="0" err="1" smtClean="0"/>
              <a:t>url</a:t>
            </a:r>
            <a:r>
              <a:rPr lang="en-US" altLang="ja-JP" dirty="0" smtClean="0"/>
              <a:t>() function.</a:t>
            </a:r>
          </a:p>
          <a:p>
            <a:pPr lvl="1"/>
            <a:r>
              <a:rPr lang="en-US" altLang="ja-JP" dirty="0">
                <a:hlinkClick r:id="rId2"/>
              </a:rPr>
              <a:t>https://developer.mozilla.org/en-US/docs/Web/CSS/</a:t>
            </a:r>
            <a:r>
              <a:rPr lang="en-US" altLang="ja-JP" dirty="0" smtClean="0">
                <a:hlinkClick r:id="rId2"/>
              </a:rPr>
              <a:t>uri</a:t>
            </a:r>
            <a:endParaRPr lang="en-US" altLang="ja-JP" dirty="0" smtClean="0"/>
          </a:p>
        </p:txBody>
      </p:sp>
      <p:pic>
        <p:nvPicPr>
          <p:cNvPr id="4" name="図 3" descr="tilemill_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42" y="3242367"/>
            <a:ext cx="4602757" cy="361563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57435" y="4383721"/>
            <a:ext cx="3532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m</a:t>
            </a:r>
            <a:r>
              <a:rPr kumimoji="1" lang="en-US" altLang="ja-JP" sz="2400" dirty="0" smtClean="0"/>
              <a:t>arker-file: </a:t>
            </a:r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url</a:t>
            </a:r>
            <a:r>
              <a:rPr lang="en-US" altLang="ja-JP" sz="2400" dirty="0" smtClean="0"/>
              <a:t>(image/airport-24.svg);</a:t>
            </a:r>
            <a:endParaRPr kumimoji="1" lang="ja-JP" altLang="en-US" sz="2400" dirty="0"/>
          </a:p>
        </p:txBody>
      </p:sp>
      <p:cxnSp>
        <p:nvCxnSpPr>
          <p:cNvPr id="10" name="直線矢印コネクタ 9"/>
          <p:cNvCxnSpPr>
            <a:stCxn id="9" idx="3"/>
          </p:cNvCxnSpPr>
          <p:nvPr/>
        </p:nvCxnSpPr>
        <p:spPr>
          <a:xfrm>
            <a:off x="3790344" y="4799220"/>
            <a:ext cx="2986838" cy="107598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43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Styling rail way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https://tilemill-project.github.io/tilemill/docs/guides/styling-lines/#</a:t>
            </a:r>
            <a:r>
              <a:rPr lang="en-US" altLang="ja-JP" dirty="0" smtClean="0">
                <a:hlinkClick r:id="rId2"/>
              </a:rPr>
              <a:t>railroads</a:t>
            </a:r>
            <a:endParaRPr lang="en-US" altLang="ja-JP" dirty="0" smtClean="0"/>
          </a:p>
          <a:p>
            <a:r>
              <a:rPr kumimoji="1" lang="en-US" altLang="ja-JP" dirty="0" smtClean="0"/>
              <a:t>Use </a:t>
            </a:r>
            <a:r>
              <a:rPr kumimoji="1" lang="en-US" altLang="ja-JP" dirty="0" smtClean="0"/>
              <a:t>line-</a:t>
            </a:r>
            <a:r>
              <a:rPr kumimoji="1" lang="en-US" altLang="ja-JP" dirty="0" err="1" smtClean="0"/>
              <a:t>dasharray</a:t>
            </a:r>
            <a:endParaRPr kumimoji="1" lang="ja-JP" altLang="en-US" dirty="0"/>
          </a:p>
        </p:txBody>
      </p:sp>
      <p:pic>
        <p:nvPicPr>
          <p:cNvPr id="4" name="図 3" descr="tilemill_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80" y="3052750"/>
            <a:ext cx="4844144" cy="38052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68453" y="5357091"/>
            <a:ext cx="3486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l</a:t>
            </a:r>
            <a:r>
              <a:rPr lang="en-US" altLang="ja-JP" sz="2400" dirty="0" smtClean="0"/>
              <a:t>ine-</a:t>
            </a:r>
            <a:r>
              <a:rPr lang="en-US" altLang="ja-JP" sz="2400" dirty="0" err="1" smtClean="0"/>
              <a:t>dasharray</a:t>
            </a:r>
            <a:r>
              <a:rPr lang="en-US" altLang="ja-JP" sz="2400" dirty="0" smtClean="0"/>
              <a:t>: 6, 6;</a:t>
            </a:r>
            <a:endParaRPr kumimoji="1" lang="ja-JP" altLang="en-US" sz="2400" dirty="0"/>
          </a:p>
        </p:txBody>
      </p:sp>
      <p:cxnSp>
        <p:nvCxnSpPr>
          <p:cNvPr id="7" name="直線矢印コネクタ 6"/>
          <p:cNvCxnSpPr>
            <a:stCxn id="5" idx="3"/>
          </p:cNvCxnSpPr>
          <p:nvPr/>
        </p:nvCxnSpPr>
        <p:spPr>
          <a:xfrm>
            <a:off x="4055180" y="5587924"/>
            <a:ext cx="2814365" cy="32400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94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Styling roads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https://tilemill-project.github.io/tilemill/docs/guides/styling-lines/#</a:t>
            </a:r>
            <a:r>
              <a:rPr lang="en-US" altLang="ja-JP" dirty="0" smtClean="0">
                <a:hlinkClick r:id="rId2"/>
              </a:rPr>
              <a:t>roads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 descr="tilemill_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05" y="2792016"/>
            <a:ext cx="5176062" cy="40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Tile images are “static contents”.</a:t>
            </a:r>
          </a:p>
          <a:p>
            <a:pPr lvl="1"/>
            <a:r>
              <a:rPr lang="en-US" altLang="ja-JP" dirty="0" smtClean="0"/>
              <a:t>Tile images can provide with static web server.</a:t>
            </a:r>
          </a:p>
          <a:p>
            <a:pPr lvl="1"/>
            <a:r>
              <a:rPr kumimoji="1" lang="en-US" altLang="ja-JP" dirty="0" smtClean="0"/>
              <a:t>Also you can use in local machine with file URL schema (</a:t>
            </a:r>
            <a:r>
              <a:rPr kumimoji="1" lang="en-US" altLang="ja-JP" dirty="0" smtClean="0">
                <a:hlinkClick r:id="rId2" invalidUrl="file:///" action="ppaction://hlinkfile"/>
              </a:rPr>
              <a:t>file:///</a:t>
            </a:r>
            <a:r>
              <a:rPr kumimoji="1" lang="en-US" altLang="ja-JP" dirty="0" smtClean="0"/>
              <a:t>).</a:t>
            </a:r>
            <a:endParaRPr lang="en-US" altLang="ja-JP" dirty="0" smtClean="0"/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3631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Generate tiles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Comment out</a:t>
            </a:r>
            <a:r>
              <a:rPr kumimoji="1" lang="en-US" altLang="ja-JP" dirty="0" smtClean="0"/>
              <a:t> Map and countries styles.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Export to </a:t>
            </a:r>
            <a:r>
              <a:rPr lang="en-US" altLang="ja-JP" dirty="0" err="1" smtClean="0"/>
              <a:t>mbtiles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Convert tiles from </a:t>
            </a:r>
            <a:r>
              <a:rPr lang="en-US" altLang="ja-JP" smtClean="0"/>
              <a:t>mbtiles</a:t>
            </a:r>
            <a:endParaRPr lang="en-US" altLang="ja-JP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5132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TILES FROM RASTER FILES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462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Making 4 tiles from raster files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Elevation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Land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Land Cover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Vegetation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590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altLang="ja-JP" dirty="0" smtClean="0"/>
              <a:t>Workflow: Design map and generate tiled map from raster files</a:t>
            </a:r>
          </a:p>
        </p:txBody>
      </p:sp>
      <p:sp>
        <p:nvSpPr>
          <p:cNvPr id="4" name="フローチャート: 処理 3"/>
          <p:cNvSpPr/>
          <p:nvPr/>
        </p:nvSpPr>
        <p:spPr>
          <a:xfrm>
            <a:off x="3674650" y="2682104"/>
            <a:ext cx="1293477" cy="61264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gdalbuildvrt</a:t>
            </a:r>
            <a:endParaRPr kumimoji="1" lang="ja-JP" altLang="en-US" dirty="0"/>
          </a:p>
        </p:txBody>
      </p:sp>
      <p:sp>
        <p:nvSpPr>
          <p:cNvPr id="6" name="フローチャート: 処理 5"/>
          <p:cNvSpPr/>
          <p:nvPr/>
        </p:nvSpPr>
        <p:spPr>
          <a:xfrm>
            <a:off x="3674650" y="4163638"/>
            <a:ext cx="1211164" cy="61264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Tilemill</a:t>
            </a:r>
            <a:endParaRPr kumimoji="1" lang="ja-JP" altLang="en-US" dirty="0"/>
          </a:p>
        </p:txBody>
      </p:sp>
      <p:sp>
        <p:nvSpPr>
          <p:cNvPr id="8" name="フローチャート: 処理 7"/>
          <p:cNvSpPr/>
          <p:nvPr/>
        </p:nvSpPr>
        <p:spPr>
          <a:xfrm>
            <a:off x="3674650" y="5586387"/>
            <a:ext cx="1211164" cy="61264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mbutil</a:t>
            </a:r>
            <a:endParaRPr kumimoji="1" lang="ja-JP" altLang="en-US" dirty="0"/>
          </a:p>
        </p:txBody>
      </p:sp>
      <p:sp>
        <p:nvSpPr>
          <p:cNvPr id="5" name="フローチャート: 代替処理 4"/>
          <p:cNvSpPr/>
          <p:nvPr/>
        </p:nvSpPr>
        <p:spPr>
          <a:xfrm>
            <a:off x="1287598" y="2681493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BIL file</a:t>
            </a:r>
            <a:endParaRPr kumimoji="1" lang="ja-JP" altLang="en-US" dirty="0"/>
          </a:p>
        </p:txBody>
      </p:sp>
      <p:sp>
        <p:nvSpPr>
          <p:cNvPr id="10" name="フローチャート: 代替処理 9"/>
          <p:cNvSpPr/>
          <p:nvPr/>
        </p:nvSpPr>
        <p:spPr>
          <a:xfrm>
            <a:off x="6343452" y="2682104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Virtual file</a:t>
            </a:r>
            <a:endParaRPr kumimoji="1" lang="ja-JP" altLang="en-US" dirty="0"/>
          </a:p>
        </p:txBody>
      </p:sp>
      <p:sp>
        <p:nvSpPr>
          <p:cNvPr id="13" name="フローチャート: 代替処理 12"/>
          <p:cNvSpPr/>
          <p:nvPr/>
        </p:nvSpPr>
        <p:spPr>
          <a:xfrm>
            <a:off x="1287598" y="4163638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Virtual file</a:t>
            </a:r>
            <a:endParaRPr kumimoji="1" lang="ja-JP" altLang="en-US" dirty="0"/>
          </a:p>
        </p:txBody>
      </p:sp>
      <p:sp>
        <p:nvSpPr>
          <p:cNvPr id="14" name="フローチャート: 代替処理 13"/>
          <p:cNvSpPr/>
          <p:nvPr/>
        </p:nvSpPr>
        <p:spPr>
          <a:xfrm>
            <a:off x="6343452" y="4163638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mbtiles</a:t>
            </a:r>
            <a:endParaRPr kumimoji="1" lang="ja-JP" altLang="en-US" dirty="0"/>
          </a:p>
        </p:txBody>
      </p:sp>
      <p:sp>
        <p:nvSpPr>
          <p:cNvPr id="15" name="フローチャート: 代替処理 14"/>
          <p:cNvSpPr/>
          <p:nvPr/>
        </p:nvSpPr>
        <p:spPr>
          <a:xfrm>
            <a:off x="1287598" y="5586387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mbtiles</a:t>
            </a:r>
            <a:endParaRPr kumimoji="1" lang="ja-JP" altLang="en-US" dirty="0"/>
          </a:p>
        </p:txBody>
      </p:sp>
      <p:sp>
        <p:nvSpPr>
          <p:cNvPr id="17" name="フローチャート: 代替処理 16"/>
          <p:cNvSpPr/>
          <p:nvPr/>
        </p:nvSpPr>
        <p:spPr>
          <a:xfrm>
            <a:off x="6343452" y="5586387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png</a:t>
            </a:r>
            <a:endParaRPr kumimoji="1" lang="ja-JP" altLang="en-US" dirty="0"/>
          </a:p>
        </p:txBody>
      </p:sp>
      <p:sp>
        <p:nvSpPr>
          <p:cNvPr id="18" name="フローチャート: 代替処理 17"/>
          <p:cNvSpPr/>
          <p:nvPr/>
        </p:nvSpPr>
        <p:spPr>
          <a:xfrm>
            <a:off x="6495852" y="5738787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png</a:t>
            </a:r>
            <a:endParaRPr kumimoji="1" lang="ja-JP" altLang="en-US" dirty="0"/>
          </a:p>
        </p:txBody>
      </p:sp>
      <p:sp>
        <p:nvSpPr>
          <p:cNvPr id="19" name="フローチャート: 代替処理 18"/>
          <p:cNvSpPr/>
          <p:nvPr/>
        </p:nvSpPr>
        <p:spPr>
          <a:xfrm>
            <a:off x="6648252" y="5891187"/>
            <a:ext cx="1211164" cy="61264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png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5" idx="3"/>
            <a:endCxn id="4" idx="1"/>
          </p:cNvCxnSpPr>
          <p:nvPr/>
        </p:nvCxnSpPr>
        <p:spPr>
          <a:xfrm>
            <a:off x="2498762" y="2987817"/>
            <a:ext cx="1175888" cy="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4" idx="3"/>
            <a:endCxn id="10" idx="1"/>
          </p:cNvCxnSpPr>
          <p:nvPr/>
        </p:nvCxnSpPr>
        <p:spPr>
          <a:xfrm>
            <a:off x="4968127" y="2988428"/>
            <a:ext cx="13753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stCxn id="13" idx="3"/>
            <a:endCxn id="6" idx="1"/>
          </p:cNvCxnSpPr>
          <p:nvPr/>
        </p:nvCxnSpPr>
        <p:spPr>
          <a:xfrm>
            <a:off x="2498762" y="4469962"/>
            <a:ext cx="11758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>
            <a:stCxn id="6" idx="3"/>
            <a:endCxn id="14" idx="1"/>
          </p:cNvCxnSpPr>
          <p:nvPr/>
        </p:nvCxnSpPr>
        <p:spPr>
          <a:xfrm>
            <a:off x="4885814" y="4469962"/>
            <a:ext cx="14576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15" idx="3"/>
            <a:endCxn id="8" idx="1"/>
          </p:cNvCxnSpPr>
          <p:nvPr/>
        </p:nvCxnSpPr>
        <p:spPr>
          <a:xfrm>
            <a:off x="2498762" y="5892711"/>
            <a:ext cx="11758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>
            <a:stCxn id="8" idx="3"/>
            <a:endCxn id="17" idx="1"/>
          </p:cNvCxnSpPr>
          <p:nvPr/>
        </p:nvCxnSpPr>
        <p:spPr>
          <a:xfrm>
            <a:off x="4885814" y="5892711"/>
            <a:ext cx="14576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859870" y="1998903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1. Create </a:t>
            </a:r>
            <a:r>
              <a:rPr lang="en-US" altLang="ja-JP" dirty="0" smtClean="0"/>
              <a:t>Virtual file </a:t>
            </a:r>
            <a:r>
              <a:rPr lang="en-US" altLang="ja-JP" dirty="0" smtClean="0"/>
              <a:t>from BIL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859870" y="3477748"/>
            <a:ext cx="30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2. Design and generate </a:t>
            </a:r>
            <a:r>
              <a:rPr kumimoji="1" lang="en-US" altLang="ja-JP" dirty="0" err="1" smtClean="0"/>
              <a:t>mbtiles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9870" y="4985498"/>
            <a:ext cx="28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3. Convert </a:t>
            </a:r>
            <a:r>
              <a:rPr lang="en-US" altLang="ja-JP" dirty="0" err="1" smtClean="0"/>
              <a:t>mbtiles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to </a:t>
            </a:r>
            <a:r>
              <a:rPr kumimoji="1" lang="en-US" altLang="ja-JP" dirty="0" err="1" smtClean="0"/>
              <a:t>zxy</a:t>
            </a:r>
            <a:r>
              <a:rPr kumimoji="1" lang="en-US" altLang="ja-JP" dirty="0" smtClean="0"/>
              <a:t> tile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5358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Raster files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Global maps raster files </a:t>
            </a:r>
            <a:r>
              <a:rPr lang="en-US" altLang="ja-JP" dirty="0" smtClean="0"/>
              <a:t>are distributed </a:t>
            </a:r>
            <a:r>
              <a:rPr lang="en-US" altLang="ja-JP" dirty="0" err="1" smtClean="0"/>
              <a:t>bil</a:t>
            </a:r>
            <a:r>
              <a:rPr lang="en-US" altLang="ja-JP" dirty="0" smtClean="0"/>
              <a:t> format.</a:t>
            </a:r>
          </a:p>
          <a:p>
            <a:pPr lvl="1"/>
            <a:r>
              <a:rPr kumimoji="1" lang="en-US" altLang="ja-JP" dirty="0" err="1" smtClean="0"/>
              <a:t>Bil</a:t>
            </a:r>
            <a:r>
              <a:rPr kumimoji="1" lang="en-US" altLang="ja-JP" dirty="0" smtClean="0"/>
              <a:t> files are separated some regions.</a:t>
            </a:r>
          </a:p>
          <a:p>
            <a:pPr lvl="1"/>
            <a:r>
              <a:rPr lang="en-US" altLang="ja-JP" dirty="0" smtClean="0"/>
              <a:t>Create one virtual file from separated </a:t>
            </a:r>
            <a:r>
              <a:rPr lang="en-US" altLang="ja-JP" dirty="0" err="1" smtClean="0"/>
              <a:t>bil</a:t>
            </a:r>
            <a:r>
              <a:rPr lang="en-US" altLang="ja-JP" dirty="0" smtClean="0"/>
              <a:t> files.</a:t>
            </a:r>
            <a:endParaRPr kumimoji="1" lang="en-US" altLang="ja-JP" dirty="0" smtClean="0"/>
          </a:p>
          <a:p>
            <a:r>
              <a:rPr lang="en-US" altLang="ja-JP" dirty="0" smtClean="0"/>
              <a:t>Each pixels contain value.</a:t>
            </a:r>
          </a:p>
          <a:p>
            <a:pPr lvl="1"/>
            <a:r>
              <a:rPr kumimoji="1" lang="en-US" altLang="ja-JP" dirty="0" smtClean="0"/>
              <a:t>Elevation: Elevation above mean sea level (meter).</a:t>
            </a:r>
          </a:p>
          <a:p>
            <a:pPr lvl="1"/>
            <a:r>
              <a:rPr lang="en-US" altLang="ja-JP" dirty="0" smtClean="0"/>
              <a:t>Vegetation: Percent tree cover.</a:t>
            </a:r>
          </a:p>
          <a:p>
            <a:pPr lvl="1"/>
            <a:r>
              <a:rPr lang="en-US" altLang="ja-JP" dirty="0" smtClean="0"/>
              <a:t>Others: classification value (See specification).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7283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Land Use example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Global Map Specifications Version 2.2 -  </a:t>
            </a:r>
            <a:r>
              <a:rPr lang="en-US" altLang="ja-JP" dirty="0"/>
              <a:t>APPENDIX D Global Map Data </a:t>
            </a:r>
            <a:r>
              <a:rPr lang="en-US" altLang="ja-JP" dirty="0" smtClean="0"/>
              <a:t>Dictionary</a:t>
            </a:r>
          </a:p>
          <a:p>
            <a:pPr lvl="1"/>
            <a:r>
              <a:rPr lang="en-US" altLang="ja-JP" dirty="0">
                <a:hlinkClick r:id="rId2"/>
              </a:rPr>
              <a:t>http://www.iscgm.org/gm/spec/gmspec-2.2.</a:t>
            </a:r>
            <a:r>
              <a:rPr lang="en-US" altLang="ja-JP" dirty="0" smtClean="0">
                <a:hlinkClick r:id="rId2"/>
              </a:rPr>
              <a:t>pdf</a:t>
            </a:r>
            <a:endParaRPr lang="en-US" altLang="ja-JP" dirty="0" smtClean="0"/>
          </a:p>
          <a:p>
            <a:r>
              <a:rPr lang="en-US" altLang="ja-JP" dirty="0" smtClean="0"/>
              <a:t> 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図 3" descr="gmspec-2_2_pdf（32_114ページ）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811"/>
            <a:ext cx="9144000" cy="37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3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elevation tiles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Create one virtual file from </a:t>
            </a:r>
            <a:r>
              <a:rPr kumimoji="1" lang="en-US" altLang="ja-JP" dirty="0" err="1" smtClean="0"/>
              <a:t>bil</a:t>
            </a:r>
            <a:r>
              <a:rPr kumimoji="1" lang="en-US" altLang="ja-JP" dirty="0" smtClean="0"/>
              <a:t> files (el/</a:t>
            </a:r>
            <a:r>
              <a:rPr kumimoji="1" lang="en-US" altLang="ja-JP" dirty="0" err="1" smtClean="0"/>
              <a:t>globalm</a:t>
            </a:r>
            <a:r>
              <a:rPr kumimoji="1" lang="en-US" altLang="ja-JP" dirty="0" smtClean="0"/>
              <a:t>/area/raster/el*.</a:t>
            </a:r>
            <a:r>
              <a:rPr kumimoji="1" lang="en-US" altLang="ja-JP" dirty="0" err="1" smtClean="0"/>
              <a:t>bil</a:t>
            </a:r>
            <a:r>
              <a:rPr kumimoji="1" lang="en-US" altLang="ja-JP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Design using </a:t>
            </a:r>
            <a:r>
              <a:rPr lang="en-US" altLang="ja-JP" dirty="0" err="1" smtClean="0"/>
              <a:t>Tilemill</a:t>
            </a:r>
            <a:r>
              <a:rPr lang="en-US" altLang="ja-JP" dirty="0" smtClean="0"/>
              <a:t> and export </a:t>
            </a:r>
            <a:r>
              <a:rPr lang="en-US" altLang="ja-JP" dirty="0" err="1" smtClean="0"/>
              <a:t>mbtiles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Convert </a:t>
            </a:r>
            <a:r>
              <a:rPr lang="en-US" altLang="ja-JP" dirty="0" err="1" smtClean="0"/>
              <a:t>mbtiles</a:t>
            </a:r>
            <a:r>
              <a:rPr lang="en-US" altLang="ja-JP" dirty="0" smtClean="0"/>
              <a:t> to </a:t>
            </a:r>
            <a:r>
              <a:rPr lang="en-US" altLang="ja-JP" dirty="0" err="1" smtClean="0"/>
              <a:t>zxy</a:t>
            </a:r>
            <a:r>
              <a:rPr lang="en-US" altLang="ja-JP" dirty="0" smtClean="0"/>
              <a:t> tiles</a:t>
            </a:r>
          </a:p>
        </p:txBody>
      </p:sp>
    </p:spTree>
    <p:extLst>
      <p:ext uri="{BB962C8B-B14F-4D97-AF65-F5344CB8AC3E}">
        <p14:creationId xmlns:p14="http://schemas.microsoft.com/office/powerpoint/2010/main" val="4844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Virtual file from </a:t>
            </a:r>
            <a:r>
              <a:rPr kumimoji="1" lang="en-US" altLang="ja-JP" dirty="0" err="1" smtClean="0"/>
              <a:t>bil</a:t>
            </a:r>
            <a:r>
              <a:rPr kumimoji="1" lang="en-US" altLang="ja-JP" dirty="0" smtClean="0"/>
              <a:t> files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Create a virtual file from </a:t>
            </a:r>
            <a:r>
              <a:rPr kumimoji="1" lang="en-US" altLang="ja-JP" dirty="0" err="1" smtClean="0"/>
              <a:t>bil</a:t>
            </a:r>
            <a:r>
              <a:rPr lang="en-US" altLang="ja-JP" dirty="0" smtClean="0"/>
              <a:t> files </a:t>
            </a:r>
            <a:r>
              <a:rPr kumimoji="1" lang="en-US" altLang="ja-JP" dirty="0" smtClean="0"/>
              <a:t>using “</a:t>
            </a:r>
            <a:r>
              <a:rPr kumimoji="1" lang="en-US" altLang="ja-JP" dirty="0" err="1" smtClean="0"/>
              <a:t>gdalbuildvrt</a:t>
            </a:r>
            <a:r>
              <a:rPr kumimoji="1" lang="en-US" altLang="ja-JP" dirty="0" smtClean="0"/>
              <a:t>” command.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3393" y="3444517"/>
            <a:ext cx="71743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﻿</a:t>
            </a:r>
            <a:r>
              <a:rPr lang="en-US" altLang="ja-JP" sz="2800" dirty="0"/>
              <a:t>$ </a:t>
            </a:r>
            <a:r>
              <a:rPr lang="en-US" altLang="ja-JP" sz="2800" dirty="0" err="1" smtClean="0"/>
              <a:t>gdalbuildvrt</a:t>
            </a:r>
            <a:r>
              <a:rPr lang="en-US" altLang="ja-JP" sz="2800" dirty="0" smtClean="0"/>
              <a:t> --</a:t>
            </a:r>
            <a:r>
              <a:rPr lang="en-US" altLang="ja-JP" sz="2800" dirty="0" err="1" smtClean="0"/>
              <a:t>config</a:t>
            </a:r>
            <a:r>
              <a:rPr lang="en-US" altLang="ja-JP" sz="2800" dirty="0" smtClean="0"/>
              <a:t> GDAL_CACHEMAX 2048 \</a:t>
            </a:r>
          </a:p>
          <a:p>
            <a:r>
              <a:rPr lang="en-US" altLang="ja-JP" sz="2800" dirty="0" smtClean="0"/>
              <a:t>    </a:t>
            </a:r>
            <a:r>
              <a:rPr lang="en-US" altLang="ja-JP" sz="2800" dirty="0" err="1" smtClean="0"/>
              <a:t>el_lka.vrt</a:t>
            </a:r>
            <a:r>
              <a:rPr lang="en-US" altLang="ja-JP" sz="2800" dirty="0" smtClean="0"/>
              <a:t> el/</a:t>
            </a:r>
            <a:r>
              <a:rPr lang="en-US" altLang="ja-JP" sz="2800" dirty="0" err="1" smtClean="0"/>
              <a:t>globalm</a:t>
            </a:r>
            <a:r>
              <a:rPr lang="en-US" altLang="ja-JP" sz="2800" dirty="0" smtClean="0"/>
              <a:t>/area/raster/el*.</a:t>
            </a:r>
            <a:r>
              <a:rPr lang="en-US" altLang="ja-JP" sz="2800" dirty="0" err="1" smtClean="0"/>
              <a:t>bil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33354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with </a:t>
            </a:r>
            <a:r>
              <a:rPr kumimoji="1" lang="en-US" altLang="ja-JP" dirty="0" err="1" smtClean="0"/>
              <a:t>Tilemill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Select </a:t>
            </a:r>
            <a:r>
              <a:rPr kumimoji="1" lang="en-US" altLang="ja-JP" dirty="0" err="1" smtClean="0"/>
              <a:t>datasource</a:t>
            </a:r>
            <a:r>
              <a:rPr kumimoji="1" lang="en-US" altLang="ja-JP" dirty="0" smtClean="0"/>
              <a:t> (*.</a:t>
            </a:r>
            <a:r>
              <a:rPr kumimoji="1" lang="en-US" altLang="ja-JP" dirty="0" err="1" smtClean="0"/>
              <a:t>vrt</a:t>
            </a:r>
            <a:r>
              <a:rPr kumimoji="1" lang="en-US" altLang="ja-JP" dirty="0" smtClean="0"/>
              <a:t>) and input ID and class.</a:t>
            </a:r>
          </a:p>
          <a:p>
            <a:r>
              <a:rPr lang="en-US" altLang="ja-JP" dirty="0" smtClean="0"/>
              <a:t>Choose “WGS84” in SRS.</a:t>
            </a:r>
          </a:p>
          <a:p>
            <a:r>
              <a:rPr kumimoji="1" lang="en-US" altLang="ja-JP" dirty="0" smtClean="0"/>
              <a:t>Input ‘band=“1”’ in Advanced text field.</a:t>
            </a:r>
          </a:p>
          <a:p>
            <a:r>
              <a:rPr lang="en-US" altLang="ja-JP" dirty="0" smtClean="0"/>
              <a:t>Push “Save &amp; Style”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8146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with </a:t>
            </a:r>
            <a:r>
              <a:rPr kumimoji="1" lang="en-US" altLang="ja-JP" dirty="0" err="1" smtClean="0"/>
              <a:t>Tilemill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tilemill-import-gdal-layer_e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32" y="1600200"/>
            <a:ext cx="6227797" cy="48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38559</TotalTime>
  <Words>3286</Words>
  <Application>Microsoft Macintosh PowerPoint</Application>
  <PresentationFormat>画面に合わせる (4:3)</PresentationFormat>
  <Paragraphs>553</Paragraphs>
  <Slides>127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127</vt:i4>
      </vt:variant>
    </vt:vector>
  </HeadingPairs>
  <TitlesOfParts>
    <vt:vector size="128" baseType="lpstr">
      <vt:lpstr>ホワイト</vt:lpstr>
      <vt:lpstr>Create tiled map using Global map</vt:lpstr>
      <vt:lpstr>Topics</vt:lpstr>
      <vt:lpstr>Web map</vt:lpstr>
      <vt:lpstr>Clickable Map</vt:lpstr>
      <vt:lpstr>Rails Map example</vt:lpstr>
      <vt:lpstr>Country Map</vt:lpstr>
      <vt:lpstr>Georeferenced map images</vt:lpstr>
      <vt:lpstr>Tiled web map</vt:lpstr>
      <vt:lpstr>Tile</vt:lpstr>
      <vt:lpstr>Zoom</vt:lpstr>
      <vt:lpstr>Request</vt:lpstr>
      <vt:lpstr>Request example</vt:lpstr>
      <vt:lpstr>Web Mercator</vt:lpstr>
      <vt:lpstr>Tile Service Specification</vt:lpstr>
      <vt:lpstr>TMS vs WMTS</vt:lpstr>
      <vt:lpstr>The Y coordinate flipped</vt:lpstr>
      <vt:lpstr>ZXY tile</vt:lpstr>
      <vt:lpstr>JavaScript Libraries for display map</vt:lpstr>
      <vt:lpstr>Leaflet example</vt:lpstr>
      <vt:lpstr>Libraries for Smartphone</vt:lpstr>
      <vt:lpstr>Other format: MBTiles</vt:lpstr>
      <vt:lpstr>Work Shop: creating tiled map using Global MaP</vt:lpstr>
      <vt:lpstr>The Goal for this workshop</vt:lpstr>
      <vt:lpstr>Steps for this workshop</vt:lpstr>
      <vt:lpstr>OS / Software</vt:lpstr>
      <vt:lpstr>OSGeoLive 10.0</vt:lpstr>
      <vt:lpstr>GDAL/OGR</vt:lpstr>
      <vt:lpstr>QGIS</vt:lpstr>
      <vt:lpstr>Tilemill</vt:lpstr>
      <vt:lpstr>Notice</vt:lpstr>
      <vt:lpstr>Install TileOven in OSGeo-Live 10.0</vt:lpstr>
      <vt:lpstr>Tileoven in web browser</vt:lpstr>
      <vt:lpstr>mapnik</vt:lpstr>
      <vt:lpstr>Carto / CartoCSS</vt:lpstr>
      <vt:lpstr>Leaflet.js</vt:lpstr>
      <vt:lpstr>Support files</vt:lpstr>
      <vt:lpstr>Global Map</vt:lpstr>
      <vt:lpstr>Examples</vt:lpstr>
      <vt:lpstr>Formats</vt:lpstr>
      <vt:lpstr>Specification</vt:lpstr>
      <vt:lpstr>Download Global Map</vt:lpstr>
      <vt:lpstr>Access to Registration</vt:lpstr>
      <vt:lpstr>Go to Registration</vt:lpstr>
      <vt:lpstr>Enter your information and confirm</vt:lpstr>
      <vt:lpstr>Receive ID and Password</vt:lpstr>
      <vt:lpstr>Login</vt:lpstr>
      <vt:lpstr>Select your area</vt:lpstr>
      <vt:lpstr>Select your country</vt:lpstr>
      <vt:lpstr>Select file</vt:lpstr>
      <vt:lpstr>Notice</vt:lpstr>
      <vt:lpstr>Download Sri Lanka data</vt:lpstr>
      <vt:lpstr>If you can’t download data.</vt:lpstr>
      <vt:lpstr>Unzip all but…</vt:lpstr>
      <vt:lpstr>Make each directory and unzip</vt:lpstr>
      <vt:lpstr>CREATE TILES FROM Vector FILES</vt:lpstr>
      <vt:lpstr>Making 4 tiles from vector files</vt:lpstr>
      <vt:lpstr>Workflow: Design map and generate tiled map from vector files</vt:lpstr>
      <vt:lpstr>Convert GML to Shape file</vt:lpstr>
      <vt:lpstr>Convert GML to Shape file</vt:lpstr>
      <vt:lpstr>Launch Tilemill and create project</vt:lpstr>
      <vt:lpstr>Input project names</vt:lpstr>
      <vt:lpstr>Open Layers and Add Layer</vt:lpstr>
      <vt:lpstr>Select Datasource(Shape File)</vt:lpstr>
      <vt:lpstr>Select Datasource(Shape File)</vt:lpstr>
      <vt:lpstr>Enter ID and Class, and push Save Style</vt:lpstr>
      <vt:lpstr>ID and Class</vt:lpstr>
      <vt:lpstr>Zoom up to layer’s extent</vt:lpstr>
      <vt:lpstr>PowerPoint プレゼンテーション</vt:lpstr>
      <vt:lpstr>Change ID to Class and Edit Style</vt:lpstr>
      <vt:lpstr>Import others</vt:lpstr>
      <vt:lpstr>Notice</vt:lpstr>
      <vt:lpstr>PowerPoint プレゼンテーション</vt:lpstr>
      <vt:lpstr>Add Text</vt:lpstr>
      <vt:lpstr>Add Text</vt:lpstr>
      <vt:lpstr>Remove Map and countries style</vt:lpstr>
      <vt:lpstr>Export MBTiles</vt:lpstr>
      <vt:lpstr>Change extent and zoom level range</vt:lpstr>
      <vt:lpstr>Save mbtiles file</vt:lpstr>
      <vt:lpstr>Save mbtiles file </vt:lpstr>
      <vt:lpstr>Install mbutil</vt:lpstr>
      <vt:lpstr>Install mbutil (for OSGeo4W)</vt:lpstr>
      <vt:lpstr>Convert mbtiles to xyz tiles</vt:lpstr>
      <vt:lpstr>Generated file</vt:lpstr>
      <vt:lpstr>Transports</vt:lpstr>
      <vt:lpstr>Point</vt:lpstr>
      <vt:lpstr>Import image to Tilemill Project</vt:lpstr>
      <vt:lpstr>Set image</vt:lpstr>
      <vt:lpstr>Styling rail way</vt:lpstr>
      <vt:lpstr>Styling roads</vt:lpstr>
      <vt:lpstr>Generate tiles</vt:lpstr>
      <vt:lpstr>CREATE TILES FROM RASTER FILES</vt:lpstr>
      <vt:lpstr>Making 4 tiles from raster files</vt:lpstr>
      <vt:lpstr>Workflow: Design map and generate tiled map from raster files</vt:lpstr>
      <vt:lpstr>Raster files</vt:lpstr>
      <vt:lpstr>Land Use example</vt:lpstr>
      <vt:lpstr>Create elevation tiles</vt:lpstr>
      <vt:lpstr>Create Virtual file from bil files</vt:lpstr>
      <vt:lpstr>Open with Tilemill</vt:lpstr>
      <vt:lpstr>Open with Tilemill</vt:lpstr>
      <vt:lpstr>Error on Linux</vt:lpstr>
      <vt:lpstr>PowerPoint プレゼンテーション</vt:lpstr>
      <vt:lpstr>Add style</vt:lpstr>
      <vt:lpstr>Raster style</vt:lpstr>
      <vt:lpstr>creating Simple map</vt:lpstr>
      <vt:lpstr>Download leaflet.js</vt:lpstr>
      <vt:lpstr>Copy html file</vt:lpstr>
      <vt:lpstr>Open with browser</vt:lpstr>
      <vt:lpstr>Select Layers</vt:lpstr>
      <vt:lpstr>Boundary Layer</vt:lpstr>
      <vt:lpstr>Zoom up</vt:lpstr>
      <vt:lpstr>Transports Layer</vt:lpstr>
      <vt:lpstr>Elevation Layer</vt:lpstr>
      <vt:lpstr>Code</vt:lpstr>
      <vt:lpstr>Code</vt:lpstr>
      <vt:lpstr>Code</vt:lpstr>
      <vt:lpstr>Vector Tiles and others</vt:lpstr>
      <vt:lpstr>Tile without “raster image”</vt:lpstr>
      <vt:lpstr>UTFGrid</vt:lpstr>
      <vt:lpstr>GSI’s DEM tile</vt:lpstr>
      <vt:lpstr>quantized-mesh</vt:lpstr>
      <vt:lpstr>Cesium 3D Tiles</vt:lpstr>
      <vt:lpstr>GeoJSON Tiles</vt:lpstr>
      <vt:lpstr>Mapbox Vector Tile</vt:lpstr>
      <vt:lpstr>Mapbox Vector Tile demo</vt:lpstr>
      <vt:lpstr>Supplementary note</vt:lpstr>
      <vt:lpstr>File system limit</vt:lpstr>
      <vt:lpstr>Rendering server</vt:lpstr>
    </vt:vector>
  </TitlesOfParts>
  <Company>Georepublic Japan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tiled map using Global map</dc:title>
  <dc:creator>松澤 太郎</dc:creator>
  <cp:lastModifiedBy>松澤 太郎</cp:lastModifiedBy>
  <cp:revision>128</cp:revision>
  <dcterms:created xsi:type="dcterms:W3CDTF">2014-10-08T07:05:35Z</dcterms:created>
  <dcterms:modified xsi:type="dcterms:W3CDTF">2016-10-10T11:00:03Z</dcterms:modified>
</cp:coreProperties>
</file>